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32" r:id="rId1"/>
  </p:sldMasterIdLst>
  <p:notesMasterIdLst>
    <p:notesMasterId r:id="rId26"/>
  </p:notesMasterIdLst>
  <p:sldIdLst>
    <p:sldId id="256" r:id="rId2"/>
    <p:sldId id="275" r:id="rId3"/>
    <p:sldId id="269" r:id="rId4"/>
    <p:sldId id="276" r:id="rId5"/>
    <p:sldId id="262" r:id="rId6"/>
    <p:sldId id="270" r:id="rId7"/>
    <p:sldId id="263" r:id="rId8"/>
    <p:sldId id="257" r:id="rId9"/>
    <p:sldId id="277" r:id="rId10"/>
    <p:sldId id="258" r:id="rId11"/>
    <p:sldId id="281" r:id="rId12"/>
    <p:sldId id="272" r:id="rId13"/>
    <p:sldId id="278" r:id="rId14"/>
    <p:sldId id="259" r:id="rId15"/>
    <p:sldId id="283" r:id="rId16"/>
    <p:sldId id="271" r:id="rId17"/>
    <p:sldId id="279" r:id="rId18"/>
    <p:sldId id="260" r:id="rId19"/>
    <p:sldId id="268" r:id="rId20"/>
    <p:sldId id="280" r:id="rId21"/>
    <p:sldId id="273" r:id="rId22"/>
    <p:sldId id="274" r:id="rId23"/>
    <p:sldId id="286" r:id="rId24"/>
    <p:sldId id="28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88"/>
    <p:restoredTop sz="89214"/>
  </p:normalViewPr>
  <p:slideViewPr>
    <p:cSldViewPr snapToGrid="0" snapToObjects="1">
      <p:cViewPr varScale="1">
        <p:scale>
          <a:sx n="81" d="100"/>
          <a:sy n="81" d="100"/>
        </p:scale>
        <p:origin x="7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693AB2-5CE5-0549-9A8C-7B8BCC7ACC05}" type="doc">
      <dgm:prSet loTypeId="urn:microsoft.com/office/officeart/2005/8/layout/venn1" loCatId="" qsTypeId="urn:microsoft.com/office/officeart/2005/8/quickstyle/simple2" qsCatId="simple" csTypeId="urn:microsoft.com/office/officeart/2005/8/colors/colorful1" csCatId="colorful" phldr="1"/>
      <dgm:spPr/>
    </dgm:pt>
    <dgm:pt modelId="{57787597-4836-574E-8386-57E4D709E415}">
      <dgm:prSet phldrT="[Tekst]"/>
      <dgm:spPr/>
      <dgm:t>
        <a:bodyPr/>
        <a:lstStyle/>
        <a:p>
          <a:r>
            <a:rPr lang="nl-NL" dirty="0" err="1"/>
            <a:t>EdgeR</a:t>
          </a:r>
          <a:endParaRPr lang="nl-NL" dirty="0"/>
        </a:p>
      </dgm:t>
    </dgm:pt>
    <dgm:pt modelId="{C567136B-CD68-9F49-AAAC-47D09DEB133E}" type="parTrans" cxnId="{F6EA7D9D-CAB2-9646-B878-887FE154A983}">
      <dgm:prSet/>
      <dgm:spPr/>
      <dgm:t>
        <a:bodyPr/>
        <a:lstStyle/>
        <a:p>
          <a:endParaRPr lang="nl-NL"/>
        </a:p>
      </dgm:t>
    </dgm:pt>
    <dgm:pt modelId="{FFF76442-BC1E-3B4F-B89E-CE9C49AA45D4}" type="sibTrans" cxnId="{F6EA7D9D-CAB2-9646-B878-887FE154A983}">
      <dgm:prSet/>
      <dgm:spPr/>
      <dgm:t>
        <a:bodyPr/>
        <a:lstStyle/>
        <a:p>
          <a:endParaRPr lang="nl-NL"/>
        </a:p>
      </dgm:t>
    </dgm:pt>
    <dgm:pt modelId="{EC47E52D-9F30-F54F-A10B-2FE29D60E0FF}">
      <dgm:prSet phldrT="[Tekst]"/>
      <dgm:spPr/>
      <dgm:t>
        <a:bodyPr/>
        <a:lstStyle/>
        <a:p>
          <a:r>
            <a:rPr lang="nl-NL" dirty="0"/>
            <a:t>DESeq2</a:t>
          </a:r>
        </a:p>
      </dgm:t>
    </dgm:pt>
    <dgm:pt modelId="{BADDC34B-6D77-D844-9CDD-BC9FB250EB78}" type="parTrans" cxnId="{27347063-DE16-434B-B811-E120DADB2E96}">
      <dgm:prSet/>
      <dgm:spPr/>
      <dgm:t>
        <a:bodyPr/>
        <a:lstStyle/>
        <a:p>
          <a:endParaRPr lang="nl-NL"/>
        </a:p>
      </dgm:t>
    </dgm:pt>
    <dgm:pt modelId="{65701C54-B043-B34F-8C85-20C22844DC6A}" type="sibTrans" cxnId="{27347063-DE16-434B-B811-E120DADB2E96}">
      <dgm:prSet/>
      <dgm:spPr/>
      <dgm:t>
        <a:bodyPr/>
        <a:lstStyle/>
        <a:p>
          <a:endParaRPr lang="nl-NL"/>
        </a:p>
      </dgm:t>
    </dgm:pt>
    <dgm:pt modelId="{314E2AEA-0EC4-4E47-AEBA-BD3683C728B9}">
      <dgm:prSet phldrT="[Tekst]"/>
      <dgm:spPr/>
      <dgm:t>
        <a:bodyPr/>
        <a:lstStyle/>
        <a:p>
          <a:r>
            <a:rPr lang="nl-NL" dirty="0"/>
            <a:t>Monocle2</a:t>
          </a:r>
        </a:p>
      </dgm:t>
    </dgm:pt>
    <dgm:pt modelId="{A91E4368-D598-C94A-8811-985702590E28}" type="parTrans" cxnId="{E67CE867-FB99-4449-9756-7B35D4021876}">
      <dgm:prSet/>
      <dgm:spPr/>
      <dgm:t>
        <a:bodyPr/>
        <a:lstStyle/>
        <a:p>
          <a:endParaRPr lang="nl-NL"/>
        </a:p>
      </dgm:t>
    </dgm:pt>
    <dgm:pt modelId="{BC9789D7-76F1-1E44-8CD1-4191530F9C59}" type="sibTrans" cxnId="{E67CE867-FB99-4449-9756-7B35D4021876}">
      <dgm:prSet/>
      <dgm:spPr/>
      <dgm:t>
        <a:bodyPr/>
        <a:lstStyle/>
        <a:p>
          <a:endParaRPr lang="nl-NL"/>
        </a:p>
      </dgm:t>
    </dgm:pt>
    <dgm:pt modelId="{75E250DF-96BC-6A40-9042-EDC3C933EA41}" type="pres">
      <dgm:prSet presAssocID="{3B693AB2-5CE5-0549-9A8C-7B8BCC7ACC05}" presName="compositeShape" presStyleCnt="0">
        <dgm:presLayoutVars>
          <dgm:chMax val="7"/>
          <dgm:dir/>
          <dgm:resizeHandles val="exact"/>
        </dgm:presLayoutVars>
      </dgm:prSet>
      <dgm:spPr/>
    </dgm:pt>
    <dgm:pt modelId="{93D12089-1A84-E34B-84A1-344A8A44F5BC}" type="pres">
      <dgm:prSet presAssocID="{57787597-4836-574E-8386-57E4D709E415}" presName="circ1" presStyleLbl="vennNode1" presStyleIdx="0" presStyleCnt="3" custScaleX="56750" custScaleY="56750" custLinFactNeighborX="-14014" custLinFactNeighborY="5506"/>
      <dgm:spPr/>
      <dgm:t>
        <a:bodyPr/>
        <a:lstStyle/>
        <a:p>
          <a:endParaRPr lang="nl-NL"/>
        </a:p>
      </dgm:t>
    </dgm:pt>
    <dgm:pt modelId="{ECC6DC42-C31B-8B4B-B57B-B78E0A39331E}" type="pres">
      <dgm:prSet presAssocID="{57787597-4836-574E-8386-57E4D709E41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EAF53681-27F3-6340-9E1B-571D14ED1C48}" type="pres">
      <dgm:prSet presAssocID="{EC47E52D-9F30-F54F-A10B-2FE29D60E0FF}" presName="circ2" presStyleLbl="vennNode1" presStyleIdx="1" presStyleCnt="3" custScaleX="83333" custScaleY="83333" custLinFactNeighborX="-29530" custLinFactNeighborY="501"/>
      <dgm:spPr/>
      <dgm:t>
        <a:bodyPr/>
        <a:lstStyle/>
        <a:p>
          <a:endParaRPr lang="nl-NL"/>
        </a:p>
      </dgm:t>
    </dgm:pt>
    <dgm:pt modelId="{BB62A4D5-759B-1946-A9AD-71782E1CFF23}" type="pres">
      <dgm:prSet presAssocID="{EC47E52D-9F30-F54F-A10B-2FE29D60E0FF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7AE12D0D-E259-7E43-9B2E-A412BB5DF6BF}" type="pres">
      <dgm:prSet presAssocID="{314E2AEA-0EC4-4E47-AEBA-BD3683C728B9}" presName="circ3" presStyleLbl="vennNode1" presStyleIdx="2" presStyleCnt="3" custScaleX="85124" custScaleY="85124"/>
      <dgm:spPr/>
      <dgm:t>
        <a:bodyPr/>
        <a:lstStyle/>
        <a:p>
          <a:endParaRPr lang="nl-NL"/>
        </a:p>
      </dgm:t>
    </dgm:pt>
    <dgm:pt modelId="{CDA35607-E63C-564E-AC3B-73753303C5DC}" type="pres">
      <dgm:prSet presAssocID="{314E2AEA-0EC4-4E47-AEBA-BD3683C728B9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E67CE867-FB99-4449-9756-7B35D4021876}" srcId="{3B693AB2-5CE5-0549-9A8C-7B8BCC7ACC05}" destId="{314E2AEA-0EC4-4E47-AEBA-BD3683C728B9}" srcOrd="2" destOrd="0" parTransId="{A91E4368-D598-C94A-8811-985702590E28}" sibTransId="{BC9789D7-76F1-1E44-8CD1-4191530F9C59}"/>
    <dgm:cxn modelId="{8B1C35EF-A04C-F041-866A-0ACE018FD5D2}" type="presOf" srcId="{57787597-4836-574E-8386-57E4D709E415}" destId="{ECC6DC42-C31B-8B4B-B57B-B78E0A39331E}" srcOrd="1" destOrd="0" presId="urn:microsoft.com/office/officeart/2005/8/layout/venn1"/>
    <dgm:cxn modelId="{FC48B429-5279-054E-A441-98DCFDF7E668}" type="presOf" srcId="{EC47E52D-9F30-F54F-A10B-2FE29D60E0FF}" destId="{EAF53681-27F3-6340-9E1B-571D14ED1C48}" srcOrd="0" destOrd="0" presId="urn:microsoft.com/office/officeart/2005/8/layout/venn1"/>
    <dgm:cxn modelId="{F6EA7D9D-CAB2-9646-B878-887FE154A983}" srcId="{3B693AB2-5CE5-0549-9A8C-7B8BCC7ACC05}" destId="{57787597-4836-574E-8386-57E4D709E415}" srcOrd="0" destOrd="0" parTransId="{C567136B-CD68-9F49-AAAC-47D09DEB133E}" sibTransId="{FFF76442-BC1E-3B4F-B89E-CE9C49AA45D4}"/>
    <dgm:cxn modelId="{0CFA119F-77A9-5649-B6BD-FB6AF8CA8C6F}" type="presOf" srcId="{EC47E52D-9F30-F54F-A10B-2FE29D60E0FF}" destId="{BB62A4D5-759B-1946-A9AD-71782E1CFF23}" srcOrd="1" destOrd="0" presId="urn:microsoft.com/office/officeart/2005/8/layout/venn1"/>
    <dgm:cxn modelId="{AAA85312-0941-8844-B58D-074DE92231EC}" type="presOf" srcId="{57787597-4836-574E-8386-57E4D709E415}" destId="{93D12089-1A84-E34B-84A1-344A8A44F5BC}" srcOrd="0" destOrd="0" presId="urn:microsoft.com/office/officeart/2005/8/layout/venn1"/>
    <dgm:cxn modelId="{F18BB482-0A65-9847-87AD-889FDA08ABE5}" type="presOf" srcId="{3B693AB2-5CE5-0549-9A8C-7B8BCC7ACC05}" destId="{75E250DF-96BC-6A40-9042-EDC3C933EA41}" srcOrd="0" destOrd="0" presId="urn:microsoft.com/office/officeart/2005/8/layout/venn1"/>
    <dgm:cxn modelId="{B7AE5622-6EF8-7340-B7B9-8BB5D0346D41}" type="presOf" srcId="{314E2AEA-0EC4-4E47-AEBA-BD3683C728B9}" destId="{CDA35607-E63C-564E-AC3B-73753303C5DC}" srcOrd="1" destOrd="0" presId="urn:microsoft.com/office/officeart/2005/8/layout/venn1"/>
    <dgm:cxn modelId="{27347063-DE16-434B-B811-E120DADB2E96}" srcId="{3B693AB2-5CE5-0549-9A8C-7B8BCC7ACC05}" destId="{EC47E52D-9F30-F54F-A10B-2FE29D60E0FF}" srcOrd="1" destOrd="0" parTransId="{BADDC34B-6D77-D844-9CDD-BC9FB250EB78}" sibTransId="{65701C54-B043-B34F-8C85-20C22844DC6A}"/>
    <dgm:cxn modelId="{438BC9F9-014E-0F4F-8126-57956F16CAB0}" type="presOf" srcId="{314E2AEA-0EC4-4E47-AEBA-BD3683C728B9}" destId="{7AE12D0D-E259-7E43-9B2E-A412BB5DF6BF}" srcOrd="0" destOrd="0" presId="urn:microsoft.com/office/officeart/2005/8/layout/venn1"/>
    <dgm:cxn modelId="{8627BEED-1BB8-7C4A-894B-551FF52D2BD1}" type="presParOf" srcId="{75E250DF-96BC-6A40-9042-EDC3C933EA41}" destId="{93D12089-1A84-E34B-84A1-344A8A44F5BC}" srcOrd="0" destOrd="0" presId="urn:microsoft.com/office/officeart/2005/8/layout/venn1"/>
    <dgm:cxn modelId="{084B9534-C73B-FB40-9080-ED85070A4D2A}" type="presParOf" srcId="{75E250DF-96BC-6A40-9042-EDC3C933EA41}" destId="{ECC6DC42-C31B-8B4B-B57B-B78E0A39331E}" srcOrd="1" destOrd="0" presId="urn:microsoft.com/office/officeart/2005/8/layout/venn1"/>
    <dgm:cxn modelId="{072C8641-F5C5-B046-924D-57895FFE206A}" type="presParOf" srcId="{75E250DF-96BC-6A40-9042-EDC3C933EA41}" destId="{EAF53681-27F3-6340-9E1B-571D14ED1C48}" srcOrd="2" destOrd="0" presId="urn:microsoft.com/office/officeart/2005/8/layout/venn1"/>
    <dgm:cxn modelId="{09E69F02-75BE-824D-8702-E271C35C5CA0}" type="presParOf" srcId="{75E250DF-96BC-6A40-9042-EDC3C933EA41}" destId="{BB62A4D5-759B-1946-A9AD-71782E1CFF23}" srcOrd="3" destOrd="0" presId="urn:microsoft.com/office/officeart/2005/8/layout/venn1"/>
    <dgm:cxn modelId="{EBC768B2-264E-5845-A57C-894C222D779D}" type="presParOf" srcId="{75E250DF-96BC-6A40-9042-EDC3C933EA41}" destId="{7AE12D0D-E259-7E43-9B2E-A412BB5DF6BF}" srcOrd="4" destOrd="0" presId="urn:microsoft.com/office/officeart/2005/8/layout/venn1"/>
    <dgm:cxn modelId="{2078DD92-56CE-8647-950E-E005CB027C77}" type="presParOf" srcId="{75E250DF-96BC-6A40-9042-EDC3C933EA41}" destId="{CDA35607-E63C-564E-AC3B-73753303C5DC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5F4862-22D5-6C43-A3A7-6DB3A3CF4E77}" type="doc">
      <dgm:prSet loTypeId="urn:microsoft.com/office/officeart/2005/8/layout/venn1" loCatId="" qsTypeId="urn:microsoft.com/office/officeart/2005/8/quickstyle/simple2" qsCatId="simple" csTypeId="urn:microsoft.com/office/officeart/2005/8/colors/colorful1" csCatId="colorful" phldr="1"/>
      <dgm:spPr/>
    </dgm:pt>
    <dgm:pt modelId="{A2EAEA4B-C556-134D-A677-4E5491B6A425}">
      <dgm:prSet phldrT="[Tekst]" custT="1"/>
      <dgm:spPr/>
      <dgm:t>
        <a:bodyPr/>
        <a:lstStyle/>
        <a:p>
          <a:r>
            <a:rPr lang="nl-NL" sz="1600" dirty="0" err="1"/>
            <a:t>EdgeR</a:t>
          </a:r>
          <a:endParaRPr lang="nl-NL" sz="2000" dirty="0"/>
        </a:p>
      </dgm:t>
    </dgm:pt>
    <dgm:pt modelId="{F2FE72AB-B7F5-6441-8FDA-C878F2A4EE42}" type="parTrans" cxnId="{ABDA63CB-6D4B-4144-9A7E-3F6EB35D88A3}">
      <dgm:prSet/>
      <dgm:spPr/>
      <dgm:t>
        <a:bodyPr/>
        <a:lstStyle/>
        <a:p>
          <a:endParaRPr lang="nl-NL"/>
        </a:p>
      </dgm:t>
    </dgm:pt>
    <dgm:pt modelId="{37FD199A-750E-BF4A-8136-559F4908823D}" type="sibTrans" cxnId="{ABDA63CB-6D4B-4144-9A7E-3F6EB35D88A3}">
      <dgm:prSet/>
      <dgm:spPr/>
      <dgm:t>
        <a:bodyPr/>
        <a:lstStyle/>
        <a:p>
          <a:endParaRPr lang="nl-NL"/>
        </a:p>
      </dgm:t>
    </dgm:pt>
    <dgm:pt modelId="{994019F6-8C5D-D14D-A7F9-DE557B507940}">
      <dgm:prSet phldrT="[Tekst]" custT="1"/>
      <dgm:spPr/>
      <dgm:t>
        <a:bodyPr/>
        <a:lstStyle/>
        <a:p>
          <a:r>
            <a:rPr lang="nl-NL" sz="1600" dirty="0"/>
            <a:t>DESeq2</a:t>
          </a:r>
          <a:endParaRPr lang="nl-NL" sz="2400" dirty="0"/>
        </a:p>
      </dgm:t>
    </dgm:pt>
    <dgm:pt modelId="{25A89F61-C2AB-2149-A5DE-AECCB7AD4F7F}" type="parTrans" cxnId="{ED69A102-FCFE-DC47-BCCA-9A76967FEDFA}">
      <dgm:prSet/>
      <dgm:spPr/>
      <dgm:t>
        <a:bodyPr/>
        <a:lstStyle/>
        <a:p>
          <a:endParaRPr lang="nl-NL"/>
        </a:p>
      </dgm:t>
    </dgm:pt>
    <dgm:pt modelId="{B8A0DC77-1269-E046-BFB4-9671FB960977}" type="sibTrans" cxnId="{ED69A102-FCFE-DC47-BCCA-9A76967FEDFA}">
      <dgm:prSet/>
      <dgm:spPr/>
      <dgm:t>
        <a:bodyPr/>
        <a:lstStyle/>
        <a:p>
          <a:endParaRPr lang="nl-NL"/>
        </a:p>
      </dgm:t>
    </dgm:pt>
    <dgm:pt modelId="{FBC774CD-CEB8-1844-88C9-E3C4D5060334}">
      <dgm:prSet phldrT="[Tekst]" custT="1"/>
      <dgm:spPr/>
      <dgm:t>
        <a:bodyPr/>
        <a:lstStyle/>
        <a:p>
          <a:r>
            <a:rPr lang="nl-NL" sz="1600" dirty="0"/>
            <a:t>Monocle2</a:t>
          </a:r>
          <a:endParaRPr lang="nl-NL" sz="1800" dirty="0"/>
        </a:p>
      </dgm:t>
    </dgm:pt>
    <dgm:pt modelId="{7219EDB5-F9BF-0241-86DB-9191483D2E01}" type="parTrans" cxnId="{7050F463-1F62-CB4A-8A9D-5179CBB12139}">
      <dgm:prSet/>
      <dgm:spPr/>
      <dgm:t>
        <a:bodyPr/>
        <a:lstStyle/>
        <a:p>
          <a:endParaRPr lang="nl-NL"/>
        </a:p>
      </dgm:t>
    </dgm:pt>
    <dgm:pt modelId="{2DA8E42F-9EF0-F549-9440-4954E491DF8E}" type="sibTrans" cxnId="{7050F463-1F62-CB4A-8A9D-5179CBB12139}">
      <dgm:prSet/>
      <dgm:spPr/>
      <dgm:t>
        <a:bodyPr/>
        <a:lstStyle/>
        <a:p>
          <a:endParaRPr lang="nl-NL"/>
        </a:p>
      </dgm:t>
    </dgm:pt>
    <dgm:pt modelId="{6368849E-D1D9-E54D-B2BE-E8483CA2D127}" type="pres">
      <dgm:prSet presAssocID="{025F4862-22D5-6C43-A3A7-6DB3A3CF4E77}" presName="compositeShape" presStyleCnt="0">
        <dgm:presLayoutVars>
          <dgm:chMax val="7"/>
          <dgm:dir/>
          <dgm:resizeHandles val="exact"/>
        </dgm:presLayoutVars>
      </dgm:prSet>
      <dgm:spPr/>
    </dgm:pt>
    <dgm:pt modelId="{5EC29273-79E3-8341-8BF1-CEC488FB24DB}" type="pres">
      <dgm:prSet presAssocID="{A2EAEA4B-C556-134D-A677-4E5491B6A425}" presName="circ1" presStyleLbl="vennNode1" presStyleIdx="0" presStyleCnt="3" custScaleX="55383" custScaleY="52978" custLinFactNeighborX="-6588" custLinFactNeighborY="2619"/>
      <dgm:spPr/>
      <dgm:t>
        <a:bodyPr/>
        <a:lstStyle/>
        <a:p>
          <a:endParaRPr lang="nl-NL"/>
        </a:p>
      </dgm:t>
    </dgm:pt>
    <dgm:pt modelId="{5D975B82-C05E-534F-BD1E-9222BE4E49BE}" type="pres">
      <dgm:prSet presAssocID="{A2EAEA4B-C556-134D-A677-4E5491B6A425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1B06D684-E15D-B840-A341-1C5338E13E29}" type="pres">
      <dgm:prSet presAssocID="{994019F6-8C5D-D14D-A7F9-DE557B507940}" presName="circ2" presStyleLbl="vennNode1" presStyleIdx="1" presStyleCnt="3" custScaleX="94838" custScaleY="96511" custLinFactNeighborX="-17498" custLinFactNeighborY="-6415"/>
      <dgm:spPr/>
      <dgm:t>
        <a:bodyPr/>
        <a:lstStyle/>
        <a:p>
          <a:endParaRPr lang="nl-NL"/>
        </a:p>
      </dgm:t>
    </dgm:pt>
    <dgm:pt modelId="{2309A50A-6BBC-6B4B-9B84-18AD365A7C23}" type="pres">
      <dgm:prSet presAssocID="{994019F6-8C5D-D14D-A7F9-DE557B50794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EE592F7B-E604-4848-84C1-9382DC971B2B}" type="pres">
      <dgm:prSet presAssocID="{FBC774CD-CEB8-1844-88C9-E3C4D5060334}" presName="circ3" presStyleLbl="vennNode1" presStyleIdx="2" presStyleCnt="3" custScaleX="109181" custScaleY="113640" custLinFactNeighborX="-11700" custLinFactNeighborY="-1066"/>
      <dgm:spPr/>
      <dgm:t>
        <a:bodyPr/>
        <a:lstStyle/>
        <a:p>
          <a:endParaRPr lang="nl-NL"/>
        </a:p>
      </dgm:t>
    </dgm:pt>
    <dgm:pt modelId="{A730E45C-7A19-D84F-8CE8-CD70A567BED9}" type="pres">
      <dgm:prSet presAssocID="{FBC774CD-CEB8-1844-88C9-E3C4D5060334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6B95C309-9C8B-7945-B654-47F7DB598C08}" type="presOf" srcId="{A2EAEA4B-C556-134D-A677-4E5491B6A425}" destId="{5EC29273-79E3-8341-8BF1-CEC488FB24DB}" srcOrd="0" destOrd="0" presId="urn:microsoft.com/office/officeart/2005/8/layout/venn1"/>
    <dgm:cxn modelId="{ED69A102-FCFE-DC47-BCCA-9A76967FEDFA}" srcId="{025F4862-22D5-6C43-A3A7-6DB3A3CF4E77}" destId="{994019F6-8C5D-D14D-A7F9-DE557B507940}" srcOrd="1" destOrd="0" parTransId="{25A89F61-C2AB-2149-A5DE-AECCB7AD4F7F}" sibTransId="{B8A0DC77-1269-E046-BFB4-9671FB960977}"/>
    <dgm:cxn modelId="{F7E0E1A4-D5AA-F341-A538-7C29A457F8EE}" type="presOf" srcId="{FBC774CD-CEB8-1844-88C9-E3C4D5060334}" destId="{EE592F7B-E604-4848-84C1-9382DC971B2B}" srcOrd="0" destOrd="0" presId="urn:microsoft.com/office/officeart/2005/8/layout/venn1"/>
    <dgm:cxn modelId="{A4835C27-CB6B-A64F-9A87-EDAB41B4C7FD}" type="presOf" srcId="{025F4862-22D5-6C43-A3A7-6DB3A3CF4E77}" destId="{6368849E-D1D9-E54D-B2BE-E8483CA2D127}" srcOrd="0" destOrd="0" presId="urn:microsoft.com/office/officeart/2005/8/layout/venn1"/>
    <dgm:cxn modelId="{1B98178D-3302-F04F-9AF9-D4704AD05991}" type="presOf" srcId="{994019F6-8C5D-D14D-A7F9-DE557B507940}" destId="{1B06D684-E15D-B840-A341-1C5338E13E29}" srcOrd="0" destOrd="0" presId="urn:microsoft.com/office/officeart/2005/8/layout/venn1"/>
    <dgm:cxn modelId="{AB9B3D9D-01DE-474C-A890-FDA50129FE0C}" type="presOf" srcId="{994019F6-8C5D-D14D-A7F9-DE557B507940}" destId="{2309A50A-6BBC-6B4B-9B84-18AD365A7C23}" srcOrd="1" destOrd="0" presId="urn:microsoft.com/office/officeart/2005/8/layout/venn1"/>
    <dgm:cxn modelId="{7050F463-1F62-CB4A-8A9D-5179CBB12139}" srcId="{025F4862-22D5-6C43-A3A7-6DB3A3CF4E77}" destId="{FBC774CD-CEB8-1844-88C9-E3C4D5060334}" srcOrd="2" destOrd="0" parTransId="{7219EDB5-F9BF-0241-86DB-9191483D2E01}" sibTransId="{2DA8E42F-9EF0-F549-9440-4954E491DF8E}"/>
    <dgm:cxn modelId="{ABDA63CB-6D4B-4144-9A7E-3F6EB35D88A3}" srcId="{025F4862-22D5-6C43-A3A7-6DB3A3CF4E77}" destId="{A2EAEA4B-C556-134D-A677-4E5491B6A425}" srcOrd="0" destOrd="0" parTransId="{F2FE72AB-B7F5-6441-8FDA-C878F2A4EE42}" sibTransId="{37FD199A-750E-BF4A-8136-559F4908823D}"/>
    <dgm:cxn modelId="{5903967F-3CF4-6449-B320-0BA5231963E6}" type="presOf" srcId="{A2EAEA4B-C556-134D-A677-4E5491B6A425}" destId="{5D975B82-C05E-534F-BD1E-9222BE4E49BE}" srcOrd="1" destOrd="0" presId="urn:microsoft.com/office/officeart/2005/8/layout/venn1"/>
    <dgm:cxn modelId="{31188680-4816-5444-946B-B12CD776FC93}" type="presOf" srcId="{FBC774CD-CEB8-1844-88C9-E3C4D5060334}" destId="{A730E45C-7A19-D84F-8CE8-CD70A567BED9}" srcOrd="1" destOrd="0" presId="urn:microsoft.com/office/officeart/2005/8/layout/venn1"/>
    <dgm:cxn modelId="{9A90383E-389B-7B4A-AE03-3F62ACF14DFF}" type="presParOf" srcId="{6368849E-D1D9-E54D-B2BE-E8483CA2D127}" destId="{5EC29273-79E3-8341-8BF1-CEC488FB24DB}" srcOrd="0" destOrd="0" presId="urn:microsoft.com/office/officeart/2005/8/layout/venn1"/>
    <dgm:cxn modelId="{CFF63C90-966D-F84A-B85A-8A47399A3F74}" type="presParOf" srcId="{6368849E-D1D9-E54D-B2BE-E8483CA2D127}" destId="{5D975B82-C05E-534F-BD1E-9222BE4E49BE}" srcOrd="1" destOrd="0" presId="urn:microsoft.com/office/officeart/2005/8/layout/venn1"/>
    <dgm:cxn modelId="{D30FE6C1-53DC-754A-90CB-B225240A8E6D}" type="presParOf" srcId="{6368849E-D1D9-E54D-B2BE-E8483CA2D127}" destId="{1B06D684-E15D-B840-A341-1C5338E13E29}" srcOrd="2" destOrd="0" presId="urn:microsoft.com/office/officeart/2005/8/layout/venn1"/>
    <dgm:cxn modelId="{9C855294-EDD8-1248-A2D1-2B563E3C60C4}" type="presParOf" srcId="{6368849E-D1D9-E54D-B2BE-E8483CA2D127}" destId="{2309A50A-6BBC-6B4B-9B84-18AD365A7C23}" srcOrd="3" destOrd="0" presId="urn:microsoft.com/office/officeart/2005/8/layout/venn1"/>
    <dgm:cxn modelId="{30BD0D06-AECB-E64D-906A-3AD7F0062D01}" type="presParOf" srcId="{6368849E-D1D9-E54D-B2BE-E8483CA2D127}" destId="{EE592F7B-E604-4848-84C1-9382DC971B2B}" srcOrd="4" destOrd="0" presId="urn:microsoft.com/office/officeart/2005/8/layout/venn1"/>
    <dgm:cxn modelId="{8EB9CF2B-8CA9-B446-AA45-91BB2DA6B7E2}" type="presParOf" srcId="{6368849E-D1D9-E54D-B2BE-E8483CA2D127}" destId="{A730E45C-7A19-D84F-8CE8-CD70A567BED9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414F5E-D9AF-7B4D-8CBB-547EF40BE622}" type="doc">
      <dgm:prSet loTypeId="urn:microsoft.com/office/officeart/2005/8/layout/venn1" loCatId="" qsTypeId="urn:microsoft.com/office/officeart/2005/8/quickstyle/simple2" qsCatId="simple" csTypeId="urn:microsoft.com/office/officeart/2005/8/colors/colorful1" csCatId="colorful" phldr="1"/>
      <dgm:spPr/>
    </dgm:pt>
    <dgm:pt modelId="{44345216-CBA5-3549-A92A-88FC72195A6E}">
      <dgm:prSet phldrT="[Tekst]" custT="1"/>
      <dgm:spPr/>
      <dgm:t>
        <a:bodyPr/>
        <a:lstStyle/>
        <a:p>
          <a:endParaRPr lang="nl-NL" sz="1600" dirty="0" smtClean="0"/>
        </a:p>
        <a:p>
          <a:r>
            <a:rPr lang="nl-NL" sz="1600" dirty="0" err="1" smtClean="0"/>
            <a:t>EdgeR</a:t>
          </a:r>
          <a:endParaRPr lang="nl-NL" sz="1600" dirty="0"/>
        </a:p>
        <a:p>
          <a:endParaRPr lang="nl-NL" sz="1400" dirty="0"/>
        </a:p>
      </dgm:t>
    </dgm:pt>
    <dgm:pt modelId="{CB5B4242-5DED-2F4B-BC39-A83EA7E31B82}" type="parTrans" cxnId="{AB9896B8-9734-624F-B2D0-F0D35189B197}">
      <dgm:prSet/>
      <dgm:spPr/>
      <dgm:t>
        <a:bodyPr/>
        <a:lstStyle/>
        <a:p>
          <a:endParaRPr lang="nl-NL"/>
        </a:p>
      </dgm:t>
    </dgm:pt>
    <dgm:pt modelId="{3924B3C7-672E-A74E-B270-5801E2843355}" type="sibTrans" cxnId="{AB9896B8-9734-624F-B2D0-F0D35189B197}">
      <dgm:prSet/>
      <dgm:spPr/>
      <dgm:t>
        <a:bodyPr/>
        <a:lstStyle/>
        <a:p>
          <a:endParaRPr lang="nl-NL"/>
        </a:p>
      </dgm:t>
    </dgm:pt>
    <dgm:pt modelId="{335D8415-2A82-5249-A17E-29226E022E17}">
      <dgm:prSet phldrT="[Tekst]" custT="1"/>
      <dgm:spPr/>
      <dgm:t>
        <a:bodyPr/>
        <a:lstStyle/>
        <a:p>
          <a:r>
            <a:rPr lang="nl-NL" sz="1600" dirty="0"/>
            <a:t>DESeq2</a:t>
          </a:r>
        </a:p>
        <a:p>
          <a:endParaRPr lang="nl-NL" sz="1800" dirty="0"/>
        </a:p>
      </dgm:t>
    </dgm:pt>
    <dgm:pt modelId="{0AE70980-5E7D-304E-BE07-FCFE430AE5F7}" type="parTrans" cxnId="{B5D54AEC-C3FD-7744-B97B-EF192470CCD3}">
      <dgm:prSet/>
      <dgm:spPr/>
      <dgm:t>
        <a:bodyPr/>
        <a:lstStyle/>
        <a:p>
          <a:endParaRPr lang="nl-NL"/>
        </a:p>
      </dgm:t>
    </dgm:pt>
    <dgm:pt modelId="{043F245B-05E4-B341-9EA1-BEB2320CECF1}" type="sibTrans" cxnId="{B5D54AEC-C3FD-7744-B97B-EF192470CCD3}">
      <dgm:prSet/>
      <dgm:spPr/>
      <dgm:t>
        <a:bodyPr/>
        <a:lstStyle/>
        <a:p>
          <a:endParaRPr lang="nl-NL"/>
        </a:p>
      </dgm:t>
    </dgm:pt>
    <dgm:pt modelId="{5E17CC50-805D-5C42-94A0-4A56959F90D7}">
      <dgm:prSet phldrT="[Tekst]" custT="1"/>
      <dgm:spPr/>
      <dgm:t>
        <a:bodyPr/>
        <a:lstStyle/>
        <a:p>
          <a:r>
            <a:rPr lang="nl-NL" sz="1600" dirty="0"/>
            <a:t>Monocle2</a:t>
          </a:r>
          <a:endParaRPr lang="nl-NL" sz="2500" dirty="0"/>
        </a:p>
      </dgm:t>
    </dgm:pt>
    <dgm:pt modelId="{EDBDDA93-4B1C-7D48-9B90-993D4C84CBE0}" type="parTrans" cxnId="{E156D8AA-7A14-B644-AB74-D4D56B18050D}">
      <dgm:prSet/>
      <dgm:spPr/>
      <dgm:t>
        <a:bodyPr/>
        <a:lstStyle/>
        <a:p>
          <a:endParaRPr lang="nl-NL"/>
        </a:p>
      </dgm:t>
    </dgm:pt>
    <dgm:pt modelId="{67D582A6-CA69-4541-BD0A-805536912FD2}" type="sibTrans" cxnId="{E156D8AA-7A14-B644-AB74-D4D56B18050D}">
      <dgm:prSet/>
      <dgm:spPr/>
      <dgm:t>
        <a:bodyPr/>
        <a:lstStyle/>
        <a:p>
          <a:endParaRPr lang="nl-NL"/>
        </a:p>
      </dgm:t>
    </dgm:pt>
    <dgm:pt modelId="{BFCCAE06-566B-4941-B8EE-7A69A6B905F0}" type="pres">
      <dgm:prSet presAssocID="{23414F5E-D9AF-7B4D-8CBB-547EF40BE622}" presName="compositeShape" presStyleCnt="0">
        <dgm:presLayoutVars>
          <dgm:chMax val="7"/>
          <dgm:dir/>
          <dgm:resizeHandles val="exact"/>
        </dgm:presLayoutVars>
      </dgm:prSet>
      <dgm:spPr/>
    </dgm:pt>
    <dgm:pt modelId="{4C1FA45D-5C6E-2B45-9AA6-6A712DA39320}" type="pres">
      <dgm:prSet presAssocID="{44345216-CBA5-3549-A92A-88FC72195A6E}" presName="circ1" presStyleLbl="vennNode1" presStyleIdx="0" presStyleCnt="3" custScaleX="55578" custScaleY="53802" custLinFactNeighborX="14019" custLinFactNeighborY="29692"/>
      <dgm:spPr/>
      <dgm:t>
        <a:bodyPr/>
        <a:lstStyle/>
        <a:p>
          <a:endParaRPr lang="nl-NL"/>
        </a:p>
      </dgm:t>
    </dgm:pt>
    <dgm:pt modelId="{5EDF0CFE-C12B-EF40-93E8-1ED31E8F3793}" type="pres">
      <dgm:prSet presAssocID="{44345216-CBA5-3549-A92A-88FC72195A6E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EE086E5E-E503-A64F-9FD0-D7BF98042E88}" type="pres">
      <dgm:prSet presAssocID="{335D8415-2A82-5249-A17E-29226E022E17}" presName="circ2" presStyleLbl="vennNode1" presStyleIdx="1" presStyleCnt="3" custScaleX="75323" custScaleY="75323" custLinFactNeighborX="-2595" custLinFactNeighborY="11361"/>
      <dgm:spPr/>
      <dgm:t>
        <a:bodyPr/>
        <a:lstStyle/>
        <a:p>
          <a:endParaRPr lang="nl-NL"/>
        </a:p>
      </dgm:t>
    </dgm:pt>
    <dgm:pt modelId="{25591C33-8618-5D4A-9707-B1B3F875083D}" type="pres">
      <dgm:prSet presAssocID="{335D8415-2A82-5249-A17E-29226E022E17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2EC699BA-ABD2-B94C-86FD-EC84F079BB1F}" type="pres">
      <dgm:prSet presAssocID="{5E17CC50-805D-5C42-94A0-4A56959F90D7}" presName="circ3" presStyleLbl="vennNode1" presStyleIdx="2" presStyleCnt="3" custScaleX="133386" custScaleY="129125" custLinFactNeighborX="-14537" custLinFactNeighborY="5209"/>
      <dgm:spPr/>
      <dgm:t>
        <a:bodyPr/>
        <a:lstStyle/>
        <a:p>
          <a:endParaRPr lang="nl-NL"/>
        </a:p>
      </dgm:t>
    </dgm:pt>
    <dgm:pt modelId="{681A10B8-811D-1A42-AD25-F4C01F5E41CE}" type="pres">
      <dgm:prSet presAssocID="{5E17CC50-805D-5C42-94A0-4A56959F90D7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E156D8AA-7A14-B644-AB74-D4D56B18050D}" srcId="{23414F5E-D9AF-7B4D-8CBB-547EF40BE622}" destId="{5E17CC50-805D-5C42-94A0-4A56959F90D7}" srcOrd="2" destOrd="0" parTransId="{EDBDDA93-4B1C-7D48-9B90-993D4C84CBE0}" sibTransId="{67D582A6-CA69-4541-BD0A-805536912FD2}"/>
    <dgm:cxn modelId="{B5D54AEC-C3FD-7744-B97B-EF192470CCD3}" srcId="{23414F5E-D9AF-7B4D-8CBB-547EF40BE622}" destId="{335D8415-2A82-5249-A17E-29226E022E17}" srcOrd="1" destOrd="0" parTransId="{0AE70980-5E7D-304E-BE07-FCFE430AE5F7}" sibTransId="{043F245B-05E4-B341-9EA1-BEB2320CECF1}"/>
    <dgm:cxn modelId="{519D3794-4BBE-E948-9EEA-2AC8C88BBD5B}" type="presOf" srcId="{44345216-CBA5-3549-A92A-88FC72195A6E}" destId="{5EDF0CFE-C12B-EF40-93E8-1ED31E8F3793}" srcOrd="1" destOrd="0" presId="urn:microsoft.com/office/officeart/2005/8/layout/venn1"/>
    <dgm:cxn modelId="{1CC21E2C-F98E-2F41-9022-A087CCEA67A7}" type="presOf" srcId="{335D8415-2A82-5249-A17E-29226E022E17}" destId="{EE086E5E-E503-A64F-9FD0-D7BF98042E88}" srcOrd="0" destOrd="0" presId="urn:microsoft.com/office/officeart/2005/8/layout/venn1"/>
    <dgm:cxn modelId="{9B5E1B7A-7144-734C-A3F8-A829C4E74EB2}" type="presOf" srcId="{5E17CC50-805D-5C42-94A0-4A56959F90D7}" destId="{681A10B8-811D-1A42-AD25-F4C01F5E41CE}" srcOrd="1" destOrd="0" presId="urn:microsoft.com/office/officeart/2005/8/layout/venn1"/>
    <dgm:cxn modelId="{4F788739-B7AC-7B4D-AEDA-7CC156D24490}" type="presOf" srcId="{5E17CC50-805D-5C42-94A0-4A56959F90D7}" destId="{2EC699BA-ABD2-B94C-86FD-EC84F079BB1F}" srcOrd="0" destOrd="0" presId="urn:microsoft.com/office/officeart/2005/8/layout/venn1"/>
    <dgm:cxn modelId="{CDC4EABA-2EF8-2144-B702-96A320E02770}" type="presOf" srcId="{23414F5E-D9AF-7B4D-8CBB-547EF40BE622}" destId="{BFCCAE06-566B-4941-B8EE-7A69A6B905F0}" srcOrd="0" destOrd="0" presId="urn:microsoft.com/office/officeart/2005/8/layout/venn1"/>
    <dgm:cxn modelId="{AB9896B8-9734-624F-B2D0-F0D35189B197}" srcId="{23414F5E-D9AF-7B4D-8CBB-547EF40BE622}" destId="{44345216-CBA5-3549-A92A-88FC72195A6E}" srcOrd="0" destOrd="0" parTransId="{CB5B4242-5DED-2F4B-BC39-A83EA7E31B82}" sibTransId="{3924B3C7-672E-A74E-B270-5801E2843355}"/>
    <dgm:cxn modelId="{0822E16A-066B-7F4C-9FED-E97167A4BBDF}" type="presOf" srcId="{44345216-CBA5-3549-A92A-88FC72195A6E}" destId="{4C1FA45D-5C6E-2B45-9AA6-6A712DA39320}" srcOrd="0" destOrd="0" presId="urn:microsoft.com/office/officeart/2005/8/layout/venn1"/>
    <dgm:cxn modelId="{9E48AB94-3656-7E46-86C4-3E601FED1BF6}" type="presOf" srcId="{335D8415-2A82-5249-A17E-29226E022E17}" destId="{25591C33-8618-5D4A-9707-B1B3F875083D}" srcOrd="1" destOrd="0" presId="urn:microsoft.com/office/officeart/2005/8/layout/venn1"/>
    <dgm:cxn modelId="{382BA1F6-9ACB-D64D-9F2E-727F9ADE3922}" type="presParOf" srcId="{BFCCAE06-566B-4941-B8EE-7A69A6B905F0}" destId="{4C1FA45D-5C6E-2B45-9AA6-6A712DA39320}" srcOrd="0" destOrd="0" presId="urn:microsoft.com/office/officeart/2005/8/layout/venn1"/>
    <dgm:cxn modelId="{D73FC0DD-7285-DA46-B03A-639AA703A196}" type="presParOf" srcId="{BFCCAE06-566B-4941-B8EE-7A69A6B905F0}" destId="{5EDF0CFE-C12B-EF40-93E8-1ED31E8F3793}" srcOrd="1" destOrd="0" presId="urn:microsoft.com/office/officeart/2005/8/layout/venn1"/>
    <dgm:cxn modelId="{FBD336B2-EEE2-A042-811C-6336B4B15DED}" type="presParOf" srcId="{BFCCAE06-566B-4941-B8EE-7A69A6B905F0}" destId="{EE086E5E-E503-A64F-9FD0-D7BF98042E88}" srcOrd="2" destOrd="0" presId="urn:microsoft.com/office/officeart/2005/8/layout/venn1"/>
    <dgm:cxn modelId="{CE3AB9F7-7B3A-C941-8DDF-ACE7061533CD}" type="presParOf" srcId="{BFCCAE06-566B-4941-B8EE-7A69A6B905F0}" destId="{25591C33-8618-5D4A-9707-B1B3F875083D}" srcOrd="3" destOrd="0" presId="urn:microsoft.com/office/officeart/2005/8/layout/venn1"/>
    <dgm:cxn modelId="{E7B5EE2F-6287-5D46-BFA9-3B7F6D8D91C1}" type="presParOf" srcId="{BFCCAE06-566B-4941-B8EE-7A69A6B905F0}" destId="{2EC699BA-ABD2-B94C-86FD-EC84F079BB1F}" srcOrd="4" destOrd="0" presId="urn:microsoft.com/office/officeart/2005/8/layout/venn1"/>
    <dgm:cxn modelId="{ED694F24-F6D6-3F42-8A2D-18B2A3C92486}" type="presParOf" srcId="{BFCCAE06-566B-4941-B8EE-7A69A6B905F0}" destId="{681A10B8-811D-1A42-AD25-F4C01F5E41CE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7267C46-D12D-6B4A-9BDA-81C2B84E22CE}" type="doc">
      <dgm:prSet loTypeId="urn:microsoft.com/office/officeart/2005/8/layout/venn1" loCatId="" qsTypeId="urn:microsoft.com/office/officeart/2005/8/quickstyle/simple2" qsCatId="simple" csTypeId="urn:microsoft.com/office/officeart/2005/8/colors/colorful1" csCatId="colorful" phldr="1"/>
      <dgm:spPr/>
    </dgm:pt>
    <dgm:pt modelId="{2F9F7689-D47D-094A-8D52-B5F7B1DD7862}">
      <dgm:prSet phldrT="[Tekst]"/>
      <dgm:spPr/>
      <dgm:t>
        <a:bodyPr/>
        <a:lstStyle/>
        <a:p>
          <a:r>
            <a:rPr lang="nl-NL" dirty="0" err="1"/>
            <a:t>EdgeR</a:t>
          </a:r>
          <a:endParaRPr lang="nl-NL" dirty="0"/>
        </a:p>
      </dgm:t>
    </dgm:pt>
    <dgm:pt modelId="{192CEF7C-5B6E-5C4C-9DE9-CCD4A1EBE656}" type="parTrans" cxnId="{E3B08BA3-BEAD-A941-9CDE-B5615A472EA6}">
      <dgm:prSet/>
      <dgm:spPr/>
      <dgm:t>
        <a:bodyPr/>
        <a:lstStyle/>
        <a:p>
          <a:endParaRPr lang="nl-NL"/>
        </a:p>
      </dgm:t>
    </dgm:pt>
    <dgm:pt modelId="{417107D7-9856-8947-8AEB-A1C76F993A69}" type="sibTrans" cxnId="{E3B08BA3-BEAD-A941-9CDE-B5615A472EA6}">
      <dgm:prSet/>
      <dgm:spPr/>
      <dgm:t>
        <a:bodyPr/>
        <a:lstStyle/>
        <a:p>
          <a:endParaRPr lang="nl-NL"/>
        </a:p>
      </dgm:t>
    </dgm:pt>
    <dgm:pt modelId="{539FED0D-7474-634B-8354-7025C13709B3}">
      <dgm:prSet phldrT="[Tekst]"/>
      <dgm:spPr/>
      <dgm:t>
        <a:bodyPr/>
        <a:lstStyle/>
        <a:p>
          <a:r>
            <a:rPr lang="nl-NL" dirty="0"/>
            <a:t>DESeq2</a:t>
          </a:r>
        </a:p>
      </dgm:t>
    </dgm:pt>
    <dgm:pt modelId="{00FCDD05-AF81-8043-90D8-AB5E6BD006EB}" type="parTrans" cxnId="{7289CA8D-1BE5-C24F-8EAE-66DB6DB7629A}">
      <dgm:prSet/>
      <dgm:spPr/>
      <dgm:t>
        <a:bodyPr/>
        <a:lstStyle/>
        <a:p>
          <a:endParaRPr lang="nl-NL"/>
        </a:p>
      </dgm:t>
    </dgm:pt>
    <dgm:pt modelId="{2B9405E0-3D79-D34B-86B9-296E5ED86AAB}" type="sibTrans" cxnId="{7289CA8D-1BE5-C24F-8EAE-66DB6DB7629A}">
      <dgm:prSet/>
      <dgm:spPr/>
      <dgm:t>
        <a:bodyPr/>
        <a:lstStyle/>
        <a:p>
          <a:endParaRPr lang="nl-NL"/>
        </a:p>
      </dgm:t>
    </dgm:pt>
    <dgm:pt modelId="{6C99BDCA-64CD-AA4E-91E3-3E9F426ED4A0}">
      <dgm:prSet phldrT="[Tekst]"/>
      <dgm:spPr/>
      <dgm:t>
        <a:bodyPr/>
        <a:lstStyle/>
        <a:p>
          <a:r>
            <a:rPr lang="nl-NL" dirty="0"/>
            <a:t>Monocle2</a:t>
          </a:r>
        </a:p>
      </dgm:t>
    </dgm:pt>
    <dgm:pt modelId="{D0CDC5A1-828E-5B4F-B8FE-437F85D9D16D}" type="parTrans" cxnId="{AC2EC263-1EB8-5348-B736-82E74653C844}">
      <dgm:prSet/>
      <dgm:spPr/>
      <dgm:t>
        <a:bodyPr/>
        <a:lstStyle/>
        <a:p>
          <a:endParaRPr lang="nl-NL"/>
        </a:p>
      </dgm:t>
    </dgm:pt>
    <dgm:pt modelId="{717DEA30-CEBE-DC49-A3DA-E5AF79F0A9C8}" type="sibTrans" cxnId="{AC2EC263-1EB8-5348-B736-82E74653C844}">
      <dgm:prSet/>
      <dgm:spPr/>
      <dgm:t>
        <a:bodyPr/>
        <a:lstStyle/>
        <a:p>
          <a:endParaRPr lang="nl-NL"/>
        </a:p>
      </dgm:t>
    </dgm:pt>
    <dgm:pt modelId="{B84D84FF-B156-3344-8B92-ABEB837D3906}" type="pres">
      <dgm:prSet presAssocID="{67267C46-D12D-6B4A-9BDA-81C2B84E22CE}" presName="compositeShape" presStyleCnt="0">
        <dgm:presLayoutVars>
          <dgm:chMax val="7"/>
          <dgm:dir/>
          <dgm:resizeHandles val="exact"/>
        </dgm:presLayoutVars>
      </dgm:prSet>
      <dgm:spPr/>
    </dgm:pt>
    <dgm:pt modelId="{63DF1F71-0A22-6643-BA53-1A4368F57933}" type="pres">
      <dgm:prSet presAssocID="{2F9F7689-D47D-094A-8D52-B5F7B1DD7862}" presName="circ1" presStyleLbl="vennNode1" presStyleIdx="0" presStyleCnt="3" custScaleX="52083" custScaleY="52083" custLinFactNeighborY="33792"/>
      <dgm:spPr/>
      <dgm:t>
        <a:bodyPr/>
        <a:lstStyle/>
        <a:p>
          <a:endParaRPr lang="nl-NL"/>
        </a:p>
      </dgm:t>
    </dgm:pt>
    <dgm:pt modelId="{A58836E1-64E5-7C48-AD0A-9BA0FD744AB6}" type="pres">
      <dgm:prSet presAssocID="{2F9F7689-D47D-094A-8D52-B5F7B1DD786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8913993F-57D6-6346-BEB5-F30892D0C1D5}" type="pres">
      <dgm:prSet presAssocID="{539FED0D-7474-634B-8354-7025C13709B3}" presName="circ2" presStyleLbl="vennNode1" presStyleIdx="1" presStyleCnt="3" custScaleX="83333" custScaleY="83333"/>
      <dgm:spPr/>
      <dgm:t>
        <a:bodyPr/>
        <a:lstStyle/>
        <a:p>
          <a:endParaRPr lang="nl-NL"/>
        </a:p>
      </dgm:t>
    </dgm:pt>
    <dgm:pt modelId="{1FA7690D-C896-B849-A830-C188AA77EA25}" type="pres">
      <dgm:prSet presAssocID="{539FED0D-7474-634B-8354-7025C13709B3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  <dgm:pt modelId="{DF8551DB-9A9E-2446-A9B9-2C74DFED12DB}" type="pres">
      <dgm:prSet presAssocID="{6C99BDCA-64CD-AA4E-91E3-3E9F426ED4A0}" presName="circ3" presStyleLbl="vennNode1" presStyleIdx="2" presStyleCnt="3" custScaleX="83333" custScaleY="83333"/>
      <dgm:spPr/>
      <dgm:t>
        <a:bodyPr/>
        <a:lstStyle/>
        <a:p>
          <a:endParaRPr lang="nl-NL"/>
        </a:p>
      </dgm:t>
    </dgm:pt>
    <dgm:pt modelId="{335FE457-F99A-364C-A469-4090F5CF5B71}" type="pres">
      <dgm:prSet presAssocID="{6C99BDCA-64CD-AA4E-91E3-3E9F426ED4A0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nl-NL"/>
        </a:p>
      </dgm:t>
    </dgm:pt>
  </dgm:ptLst>
  <dgm:cxnLst>
    <dgm:cxn modelId="{DBF58B50-AE26-534D-BF2E-08FD098C1CF5}" type="presOf" srcId="{2F9F7689-D47D-094A-8D52-B5F7B1DD7862}" destId="{A58836E1-64E5-7C48-AD0A-9BA0FD744AB6}" srcOrd="1" destOrd="0" presId="urn:microsoft.com/office/officeart/2005/8/layout/venn1"/>
    <dgm:cxn modelId="{4832D17D-D54D-2D4E-A3CC-D217DC2AD764}" type="presOf" srcId="{539FED0D-7474-634B-8354-7025C13709B3}" destId="{8913993F-57D6-6346-BEB5-F30892D0C1D5}" srcOrd="0" destOrd="0" presId="urn:microsoft.com/office/officeart/2005/8/layout/venn1"/>
    <dgm:cxn modelId="{ED23E80E-2AE5-DA48-B3CA-0D5C999EC38E}" type="presOf" srcId="{539FED0D-7474-634B-8354-7025C13709B3}" destId="{1FA7690D-C896-B849-A830-C188AA77EA25}" srcOrd="1" destOrd="0" presId="urn:microsoft.com/office/officeart/2005/8/layout/venn1"/>
    <dgm:cxn modelId="{44684D1C-E1C0-A54C-8533-E5BFC8FB9CE0}" type="presOf" srcId="{6C99BDCA-64CD-AA4E-91E3-3E9F426ED4A0}" destId="{335FE457-F99A-364C-A469-4090F5CF5B71}" srcOrd="1" destOrd="0" presId="urn:microsoft.com/office/officeart/2005/8/layout/venn1"/>
    <dgm:cxn modelId="{AC2EC263-1EB8-5348-B736-82E74653C844}" srcId="{67267C46-D12D-6B4A-9BDA-81C2B84E22CE}" destId="{6C99BDCA-64CD-AA4E-91E3-3E9F426ED4A0}" srcOrd="2" destOrd="0" parTransId="{D0CDC5A1-828E-5B4F-B8FE-437F85D9D16D}" sibTransId="{717DEA30-CEBE-DC49-A3DA-E5AF79F0A9C8}"/>
    <dgm:cxn modelId="{0C1F30A8-09AF-114B-8EF2-6D73E685A5B5}" type="presOf" srcId="{67267C46-D12D-6B4A-9BDA-81C2B84E22CE}" destId="{B84D84FF-B156-3344-8B92-ABEB837D3906}" srcOrd="0" destOrd="0" presId="urn:microsoft.com/office/officeart/2005/8/layout/venn1"/>
    <dgm:cxn modelId="{7289CA8D-1BE5-C24F-8EAE-66DB6DB7629A}" srcId="{67267C46-D12D-6B4A-9BDA-81C2B84E22CE}" destId="{539FED0D-7474-634B-8354-7025C13709B3}" srcOrd="1" destOrd="0" parTransId="{00FCDD05-AF81-8043-90D8-AB5E6BD006EB}" sibTransId="{2B9405E0-3D79-D34B-86B9-296E5ED86AAB}"/>
    <dgm:cxn modelId="{6810E0E8-6C15-BE44-A23D-70356C606E79}" type="presOf" srcId="{6C99BDCA-64CD-AA4E-91E3-3E9F426ED4A0}" destId="{DF8551DB-9A9E-2446-A9B9-2C74DFED12DB}" srcOrd="0" destOrd="0" presId="urn:microsoft.com/office/officeart/2005/8/layout/venn1"/>
    <dgm:cxn modelId="{0B86FA72-C801-5A4C-8A5F-91E4F823EFA4}" type="presOf" srcId="{2F9F7689-D47D-094A-8D52-B5F7B1DD7862}" destId="{63DF1F71-0A22-6643-BA53-1A4368F57933}" srcOrd="0" destOrd="0" presId="urn:microsoft.com/office/officeart/2005/8/layout/venn1"/>
    <dgm:cxn modelId="{E3B08BA3-BEAD-A941-9CDE-B5615A472EA6}" srcId="{67267C46-D12D-6B4A-9BDA-81C2B84E22CE}" destId="{2F9F7689-D47D-094A-8D52-B5F7B1DD7862}" srcOrd="0" destOrd="0" parTransId="{192CEF7C-5B6E-5C4C-9DE9-CCD4A1EBE656}" sibTransId="{417107D7-9856-8947-8AEB-A1C76F993A69}"/>
    <dgm:cxn modelId="{A6559C2A-7AD9-2F49-9D3C-EC0E903E1791}" type="presParOf" srcId="{B84D84FF-B156-3344-8B92-ABEB837D3906}" destId="{63DF1F71-0A22-6643-BA53-1A4368F57933}" srcOrd="0" destOrd="0" presId="urn:microsoft.com/office/officeart/2005/8/layout/venn1"/>
    <dgm:cxn modelId="{6E17CECF-06EC-B848-BBC5-57FC5266C98F}" type="presParOf" srcId="{B84D84FF-B156-3344-8B92-ABEB837D3906}" destId="{A58836E1-64E5-7C48-AD0A-9BA0FD744AB6}" srcOrd="1" destOrd="0" presId="urn:microsoft.com/office/officeart/2005/8/layout/venn1"/>
    <dgm:cxn modelId="{4B40ACB6-42B6-2447-8AB8-C45000B430D5}" type="presParOf" srcId="{B84D84FF-B156-3344-8B92-ABEB837D3906}" destId="{8913993F-57D6-6346-BEB5-F30892D0C1D5}" srcOrd="2" destOrd="0" presId="urn:microsoft.com/office/officeart/2005/8/layout/venn1"/>
    <dgm:cxn modelId="{5192287A-9F94-E64B-9BBD-CB6A165F9FEE}" type="presParOf" srcId="{B84D84FF-B156-3344-8B92-ABEB837D3906}" destId="{1FA7690D-C896-B849-A830-C188AA77EA25}" srcOrd="3" destOrd="0" presId="urn:microsoft.com/office/officeart/2005/8/layout/venn1"/>
    <dgm:cxn modelId="{572DB975-CFEA-124B-9A38-38AAED96AF70}" type="presParOf" srcId="{B84D84FF-B156-3344-8B92-ABEB837D3906}" destId="{DF8551DB-9A9E-2446-A9B9-2C74DFED12DB}" srcOrd="4" destOrd="0" presId="urn:microsoft.com/office/officeart/2005/8/layout/venn1"/>
    <dgm:cxn modelId="{11335B8C-1AD8-CF45-BB45-DD65405DB4EF}" type="presParOf" srcId="{B84D84FF-B156-3344-8B92-ABEB837D3906}" destId="{335FE457-F99A-364C-A469-4090F5CF5B71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D12089-1A84-E34B-84A1-344A8A44F5BC}">
      <dsp:nvSpPr>
        <dsp:cNvPr id="0" name=""/>
        <dsp:cNvSpPr/>
      </dsp:nvSpPr>
      <dsp:spPr>
        <a:xfrm>
          <a:off x="1435255" y="382247"/>
          <a:ext cx="980640" cy="980640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 err="1"/>
            <a:t>EdgeR</a:t>
          </a:r>
          <a:endParaRPr lang="nl-NL" sz="1600" kern="1200" dirty="0"/>
        </a:p>
      </dsp:txBody>
      <dsp:txXfrm>
        <a:off x="1566007" y="553859"/>
        <a:ext cx="719136" cy="441288"/>
      </dsp:txXfrm>
    </dsp:sp>
    <dsp:sp modelId="{EAF53681-27F3-6340-9E1B-571D14ED1C48}">
      <dsp:nvSpPr>
        <dsp:cNvPr id="0" name=""/>
        <dsp:cNvSpPr/>
      </dsp:nvSpPr>
      <dsp:spPr>
        <a:xfrm>
          <a:off x="1560981" y="1146084"/>
          <a:ext cx="1439994" cy="143999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DESeq2</a:t>
          </a:r>
        </a:p>
      </dsp:txBody>
      <dsp:txXfrm>
        <a:off x="2001379" y="1518082"/>
        <a:ext cx="863996" cy="791996"/>
      </dsp:txXfrm>
    </dsp:sp>
    <dsp:sp modelId="{7AE12D0D-E259-7E43-9B2E-A412BB5DF6BF}">
      <dsp:nvSpPr>
        <dsp:cNvPr id="0" name=""/>
        <dsp:cNvSpPr/>
      </dsp:nvSpPr>
      <dsp:spPr>
        <a:xfrm>
          <a:off x="808745" y="1121952"/>
          <a:ext cx="1470942" cy="1470942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Monocle2</a:t>
          </a:r>
        </a:p>
      </dsp:txBody>
      <dsp:txXfrm>
        <a:off x="947259" y="1501946"/>
        <a:ext cx="882565" cy="8090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29273-79E3-8341-8BF1-CEC488FB24DB}">
      <dsp:nvSpPr>
        <dsp:cNvPr id="0" name=""/>
        <dsp:cNvSpPr/>
      </dsp:nvSpPr>
      <dsp:spPr>
        <a:xfrm>
          <a:off x="1629612" y="225466"/>
          <a:ext cx="957018" cy="915459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 err="1"/>
            <a:t>EdgeR</a:t>
          </a:r>
          <a:endParaRPr lang="nl-NL" sz="2000" kern="1200" dirty="0"/>
        </a:p>
      </dsp:txBody>
      <dsp:txXfrm>
        <a:off x="1757214" y="385672"/>
        <a:ext cx="701813" cy="411956"/>
      </dsp:txXfrm>
    </dsp:sp>
    <dsp:sp modelId="{1B06D684-E15D-B840-A341-1C5338E13E29}">
      <dsp:nvSpPr>
        <dsp:cNvPr id="0" name=""/>
        <dsp:cNvSpPr/>
      </dsp:nvSpPr>
      <dsp:spPr>
        <a:xfrm>
          <a:off x="1723716" y="773233"/>
          <a:ext cx="1638800" cy="1667710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DESeq2</a:t>
          </a:r>
          <a:endParaRPr lang="nl-NL" sz="2400" kern="1200" dirty="0"/>
        </a:p>
      </dsp:txBody>
      <dsp:txXfrm>
        <a:off x="2224915" y="1204059"/>
        <a:ext cx="983280" cy="917240"/>
      </dsp:txXfrm>
    </dsp:sp>
    <dsp:sp modelId="{EE592F7B-E604-4848-84C1-9382DC971B2B}">
      <dsp:nvSpPr>
        <dsp:cNvPr id="0" name=""/>
        <dsp:cNvSpPr/>
      </dsp:nvSpPr>
      <dsp:spPr>
        <a:xfrm>
          <a:off x="452941" y="717670"/>
          <a:ext cx="1886647" cy="1963699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Monocle2</a:t>
          </a:r>
          <a:endParaRPr lang="nl-NL" sz="1800" kern="1200" dirty="0"/>
        </a:p>
      </dsp:txBody>
      <dsp:txXfrm>
        <a:off x="630601" y="1224959"/>
        <a:ext cx="1131988" cy="10800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1FA45D-5C6E-2B45-9AA6-6A712DA39320}">
      <dsp:nvSpPr>
        <dsp:cNvPr id="0" name=""/>
        <dsp:cNvSpPr/>
      </dsp:nvSpPr>
      <dsp:spPr>
        <a:xfrm>
          <a:off x="2172474" y="648938"/>
          <a:ext cx="929707" cy="899998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600" kern="1200" dirty="0" smtClean="0"/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 err="1" smtClean="0"/>
            <a:t>EdgeR</a:t>
          </a:r>
          <a:endParaRPr lang="nl-NL" sz="1600" kern="1200" dirty="0"/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400" kern="1200" dirty="0"/>
        </a:p>
      </dsp:txBody>
      <dsp:txXfrm>
        <a:off x="2296435" y="806437"/>
        <a:ext cx="681785" cy="404999"/>
      </dsp:txXfrm>
    </dsp:sp>
    <dsp:sp modelId="{EE086E5E-E503-A64F-9FD0-D7BF98042E88}">
      <dsp:nvSpPr>
        <dsp:cNvPr id="0" name=""/>
        <dsp:cNvSpPr/>
      </dsp:nvSpPr>
      <dsp:spPr>
        <a:xfrm>
          <a:off x="2333010" y="1207794"/>
          <a:ext cx="1260001" cy="1260001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DESeq2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nl-NL" sz="1800" kern="1200" dirty="0"/>
        </a:p>
      </dsp:txBody>
      <dsp:txXfrm>
        <a:off x="2718360" y="1533295"/>
        <a:ext cx="756000" cy="693000"/>
      </dsp:txXfrm>
    </dsp:sp>
    <dsp:sp modelId="{2EC699BA-ABD2-B94C-86FD-EC84F079BB1F}">
      <dsp:nvSpPr>
        <dsp:cNvPr id="0" name=""/>
        <dsp:cNvSpPr/>
      </dsp:nvSpPr>
      <dsp:spPr>
        <a:xfrm>
          <a:off x="440404" y="654884"/>
          <a:ext cx="2231277" cy="2160000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Monocle2</a:t>
          </a:r>
          <a:endParaRPr lang="nl-NL" sz="2500" kern="1200" dirty="0"/>
        </a:p>
      </dsp:txBody>
      <dsp:txXfrm>
        <a:off x="650516" y="1212884"/>
        <a:ext cx="1338766" cy="1188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DF1F71-0A22-6643-BA53-1A4368F57933}">
      <dsp:nvSpPr>
        <dsp:cNvPr id="0" name=""/>
        <dsp:cNvSpPr/>
      </dsp:nvSpPr>
      <dsp:spPr>
        <a:xfrm>
          <a:off x="1710002" y="898928"/>
          <a:ext cx="899994" cy="899994"/>
        </a:xfrm>
        <a:prstGeom prst="ellipse">
          <a:avLst/>
        </a:prstGeom>
        <a:solidFill>
          <a:schemeClr val="accent2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 err="1"/>
            <a:t>EdgeR</a:t>
          </a:r>
          <a:endParaRPr lang="nl-NL" sz="1600" kern="1200" dirty="0"/>
        </a:p>
      </dsp:txBody>
      <dsp:txXfrm>
        <a:off x="1830002" y="1056427"/>
        <a:ext cx="659995" cy="404997"/>
      </dsp:txXfrm>
    </dsp:sp>
    <dsp:sp modelId="{8913993F-57D6-6346-BEB5-F30892D0C1D5}">
      <dsp:nvSpPr>
        <dsp:cNvPr id="0" name=""/>
        <dsp:cNvSpPr/>
      </dsp:nvSpPr>
      <dsp:spPr>
        <a:xfrm>
          <a:off x="2063522" y="1125002"/>
          <a:ext cx="1439994" cy="1439994"/>
        </a:xfrm>
        <a:prstGeom prst="ellipse">
          <a:avLst/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DESeq2</a:t>
          </a:r>
        </a:p>
      </dsp:txBody>
      <dsp:txXfrm>
        <a:off x="2503921" y="1497001"/>
        <a:ext cx="863996" cy="791996"/>
      </dsp:txXfrm>
    </dsp:sp>
    <dsp:sp modelId="{DF8551DB-9A9E-2446-A9B9-2C74DFED12DB}">
      <dsp:nvSpPr>
        <dsp:cNvPr id="0" name=""/>
        <dsp:cNvSpPr/>
      </dsp:nvSpPr>
      <dsp:spPr>
        <a:xfrm>
          <a:off x="816482" y="1125002"/>
          <a:ext cx="1439994" cy="1439994"/>
        </a:xfrm>
        <a:prstGeom prst="ellipse">
          <a:avLst/>
        </a:prstGeom>
        <a:solidFill>
          <a:schemeClr val="accent4">
            <a:alpha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nl-NL" sz="1600" kern="1200" dirty="0"/>
            <a:t>Monocle2</a:t>
          </a:r>
        </a:p>
      </dsp:txBody>
      <dsp:txXfrm>
        <a:off x="952082" y="1497001"/>
        <a:ext cx="863996" cy="7919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3.tiff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8E5960-8300-074F-8B5A-5A1884A7FBE6}" type="datetimeFigureOut">
              <a:rPr lang="nl-NL" smtClean="0"/>
              <a:t>31-05-17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89888A-4D2E-8F42-8131-206F0599171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7913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Welcome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of tools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seq</a:t>
            </a:r>
            <a:r>
              <a:rPr lang="nl-NL" baseline="0" dirty="0" smtClean="0"/>
              <a:t> data </a:t>
            </a:r>
            <a:r>
              <a:rPr lang="nl-NL" baseline="0" dirty="0" err="1" smtClean="0"/>
              <a:t>here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differential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86355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EdgeR</a:t>
            </a:r>
            <a:r>
              <a:rPr lang="nl-NL" dirty="0" smtClean="0"/>
              <a:t> has been </a:t>
            </a:r>
            <a:r>
              <a:rPr lang="nl-NL" dirty="0" err="1" smtClean="0"/>
              <a:t>used</a:t>
            </a:r>
            <a:r>
              <a:rPr lang="nl-NL" dirty="0" smtClean="0"/>
              <a:t> multiple</a:t>
            </a:r>
            <a:r>
              <a:rPr lang="nl-NL" baseline="0" dirty="0" smtClean="0"/>
              <a:t> time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bulk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scRNA</a:t>
            </a:r>
            <a:r>
              <a:rPr lang="nl-NL" baseline="0" dirty="0" smtClean="0"/>
              <a:t>,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tools </a:t>
            </a:r>
            <a:r>
              <a:rPr lang="nl-NL" baseline="0" dirty="0" err="1" smtClean="0"/>
              <a:t>needs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</a:t>
            </a:r>
            <a:r>
              <a:rPr lang="nl-NL" baseline="0" dirty="0" smtClean="0"/>
              <a:t> R </a:t>
            </a:r>
            <a:r>
              <a:rPr lang="nl-NL" baseline="0" dirty="0" err="1" smtClean="0"/>
              <a:t>version</a:t>
            </a:r>
            <a:r>
              <a:rPr lang="nl-NL" baseline="0" dirty="0" smtClean="0"/>
              <a:t> of 3.3.1 </a:t>
            </a:r>
            <a:r>
              <a:rPr lang="nl-NL" baseline="0" dirty="0" err="1" smtClean="0"/>
              <a:t>atleast</a:t>
            </a:r>
            <a:r>
              <a:rPr lang="nl-NL" baseline="0" dirty="0" smtClean="0"/>
              <a:t>. De </a:t>
            </a:r>
            <a:r>
              <a:rPr lang="nl-NL" baseline="0" dirty="0" err="1" smtClean="0"/>
              <a:t>scripting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functions</a:t>
            </a:r>
            <a:r>
              <a:rPr lang="nl-NL" baseline="0" dirty="0" smtClean="0"/>
              <a:t> in R are close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sort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scripting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would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needed</a:t>
            </a:r>
            <a:r>
              <a:rPr lang="nl-NL" baseline="0" dirty="0" smtClean="0"/>
              <a:t> in deseq2</a:t>
            </a:r>
          </a:p>
          <a:p>
            <a:r>
              <a:rPr lang="nl-NL" baseline="0" dirty="0" smtClean="0"/>
              <a:t>De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model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negative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binomial</a:t>
            </a:r>
            <a:endParaRPr lang="nl-NL" baseline="0" dirty="0" smtClean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912276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/>
              <a:t>The clustering</a:t>
            </a:r>
            <a:r>
              <a:rPr lang="nl-NL" baseline="0" dirty="0"/>
              <a:t> is </a:t>
            </a:r>
            <a:r>
              <a:rPr lang="nl-NL" baseline="0" dirty="0" err="1"/>
              <a:t>better</a:t>
            </a:r>
            <a:r>
              <a:rPr lang="nl-NL" baseline="0" dirty="0"/>
              <a:t> </a:t>
            </a:r>
            <a:r>
              <a:rPr lang="nl-NL" baseline="0" dirty="0" err="1"/>
              <a:t>then</a:t>
            </a:r>
            <a:r>
              <a:rPr lang="nl-NL" baseline="0" dirty="0"/>
              <a:t> DESeq2 </a:t>
            </a:r>
            <a:r>
              <a:rPr lang="nl-NL" baseline="0" dirty="0" err="1"/>
              <a:t>there</a:t>
            </a:r>
            <a:r>
              <a:rPr lang="nl-NL" baseline="0" dirty="0"/>
              <a:t> are </a:t>
            </a:r>
            <a:r>
              <a:rPr lang="nl-NL" baseline="0" dirty="0" err="1"/>
              <a:t>some</a:t>
            </a:r>
            <a:r>
              <a:rPr lang="nl-NL" baseline="0" dirty="0"/>
              <a:t> </a:t>
            </a:r>
            <a:r>
              <a:rPr lang="nl-NL" baseline="0" dirty="0" err="1"/>
              <a:t>outliers</a:t>
            </a:r>
            <a:r>
              <a:rPr lang="nl-NL" baseline="0" dirty="0"/>
              <a:t> but </a:t>
            </a:r>
            <a:r>
              <a:rPr lang="nl-NL" baseline="0" dirty="0" err="1"/>
              <a:t>that</a:t>
            </a:r>
            <a:r>
              <a:rPr lang="nl-NL" baseline="0" dirty="0"/>
              <a:t> is a </a:t>
            </a:r>
            <a:r>
              <a:rPr lang="nl-NL" baseline="0" dirty="0" err="1"/>
              <a:t>normal</a:t>
            </a:r>
            <a:r>
              <a:rPr lang="nl-NL" baseline="0" dirty="0"/>
              <a:t> </a:t>
            </a:r>
            <a:r>
              <a:rPr lang="nl-NL" baseline="0" dirty="0" err="1"/>
              <a:t>thing</a:t>
            </a:r>
            <a:r>
              <a:rPr lang="nl-NL" baseline="0" dirty="0"/>
              <a:t> </a:t>
            </a:r>
            <a:r>
              <a:rPr lang="nl-NL" baseline="0" dirty="0" err="1"/>
              <a:t>to</a:t>
            </a:r>
            <a:r>
              <a:rPr lang="nl-NL" baseline="0" dirty="0"/>
              <a:t> have </a:t>
            </a:r>
            <a:r>
              <a:rPr lang="nl-NL" baseline="0" dirty="0" err="1"/>
              <a:t>all</a:t>
            </a:r>
            <a:r>
              <a:rPr lang="nl-NL" baseline="0" dirty="0"/>
              <a:t> </a:t>
            </a:r>
            <a:r>
              <a:rPr lang="nl-NL" baseline="0" dirty="0" err="1"/>
              <a:t>the</a:t>
            </a:r>
            <a:r>
              <a:rPr lang="nl-NL" baseline="0" dirty="0"/>
              <a:t> </a:t>
            </a:r>
            <a:r>
              <a:rPr lang="nl-NL" baseline="0" dirty="0" err="1"/>
              <a:t>disease</a:t>
            </a:r>
            <a:r>
              <a:rPr lang="nl-NL" baseline="0" dirty="0"/>
              <a:t> </a:t>
            </a:r>
            <a:r>
              <a:rPr lang="nl-NL" baseline="0" dirty="0" err="1"/>
              <a:t>patterns</a:t>
            </a:r>
            <a:r>
              <a:rPr lang="nl-NL" baseline="0" dirty="0"/>
              <a:t> are </a:t>
            </a:r>
            <a:r>
              <a:rPr lang="nl-NL" baseline="0" dirty="0" err="1"/>
              <a:t>clustered</a:t>
            </a:r>
            <a:r>
              <a:rPr lang="nl-NL" baseline="0" dirty="0"/>
              <a:t> </a:t>
            </a:r>
            <a:r>
              <a:rPr lang="nl-NL" baseline="0" dirty="0" err="1" smtClean="0"/>
              <a:t>together</a:t>
            </a:r>
            <a:r>
              <a:rPr lang="nl-NL" baseline="0" dirty="0" smtClean="0"/>
              <a:t>. Clustering </a:t>
            </a:r>
            <a:r>
              <a:rPr lang="nl-NL" baseline="0" dirty="0" err="1" smtClean="0"/>
              <a:t>isn’t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optimal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tho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82813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The output of </a:t>
            </a:r>
            <a:r>
              <a:rPr lang="nl-NL" dirty="0" err="1" smtClean="0"/>
              <a:t>edgeR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somewhat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same</a:t>
            </a:r>
            <a:r>
              <a:rPr lang="nl-NL" baseline="0" dirty="0" smtClean="0"/>
              <a:t> as DESeq2 but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still</a:t>
            </a:r>
            <a:r>
              <a:rPr lang="nl-NL" baseline="0" dirty="0" smtClean="0"/>
              <a:t> significant are smaller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almost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every</a:t>
            </a:r>
            <a:r>
              <a:rPr lang="nl-NL" baseline="0" dirty="0" smtClean="0"/>
              <a:t> dataset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i’ve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tested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2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would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stay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if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</a:t>
            </a:r>
            <a:r>
              <a:rPr lang="nl-NL" baseline="0" dirty="0" smtClean="0"/>
              <a:t> a FDR of 10% as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cutoff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039008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Monocle2 is a </a:t>
            </a:r>
            <a:r>
              <a:rPr lang="nl-NL" dirty="0" err="1" smtClean="0"/>
              <a:t>reworked</a:t>
            </a:r>
            <a:r>
              <a:rPr lang="nl-NL" dirty="0" smtClean="0"/>
              <a:t> R script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articles</a:t>
            </a:r>
            <a:r>
              <a:rPr lang="nl-NL" baseline="0" dirty="0" smtClean="0"/>
              <a:t> as a DE tool.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written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scRNA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sequencing</a:t>
            </a:r>
            <a:r>
              <a:rPr lang="nl-NL" baseline="0" dirty="0" smtClean="0"/>
              <a:t> data analysis. The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model is </a:t>
            </a:r>
            <a:r>
              <a:rPr lang="nl-NL" baseline="0" dirty="0" err="1" smtClean="0"/>
              <a:t>also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negative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binomial</a:t>
            </a:r>
            <a:r>
              <a:rPr lang="nl-NL" baseline="0" dirty="0" smtClean="0"/>
              <a:t> like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tools we </a:t>
            </a:r>
            <a:r>
              <a:rPr lang="nl-NL" baseline="0" dirty="0" err="1" smtClean="0"/>
              <a:t>discussed</a:t>
            </a:r>
            <a:r>
              <a:rPr lang="nl-NL" baseline="0" dirty="0" smtClean="0"/>
              <a:t>. </a:t>
            </a:r>
          </a:p>
          <a:p>
            <a:r>
              <a:rPr lang="nl-NL" baseline="0" dirty="0" smtClean="0"/>
              <a:t>R </a:t>
            </a:r>
            <a:r>
              <a:rPr lang="nl-NL" baseline="0" dirty="0" err="1" smtClean="0"/>
              <a:t>version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atleast</a:t>
            </a:r>
            <a:r>
              <a:rPr lang="nl-NL" baseline="0" dirty="0" smtClean="0"/>
              <a:t> 3.3.2 is </a:t>
            </a:r>
            <a:r>
              <a:rPr lang="nl-NL" baseline="0" dirty="0" err="1" smtClean="0"/>
              <a:t>needed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higher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newer</a:t>
            </a:r>
            <a:r>
              <a:rPr lang="nl-NL" baseline="0" dirty="0" smtClean="0"/>
              <a:t> R has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installed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other</a:t>
            </a:r>
            <a:r>
              <a:rPr lang="nl-NL" baseline="0" dirty="0" smtClean="0"/>
              <a:t> scripts.</a:t>
            </a:r>
          </a:p>
          <a:p>
            <a:r>
              <a:rPr lang="nl-NL" baseline="0" dirty="0" smtClean="0"/>
              <a:t>Single </a:t>
            </a:r>
            <a:r>
              <a:rPr lang="nl-NL" baseline="0" dirty="0" err="1" smtClean="0"/>
              <a:t>cell-trajectory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an</a:t>
            </a:r>
            <a:r>
              <a:rPr lang="nl-NL" baseline="0" dirty="0" smtClean="0"/>
              <a:t> option in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monocle package, </a:t>
            </a:r>
            <a:r>
              <a:rPr lang="nl-NL" baseline="0" dirty="0" err="1" smtClean="0"/>
              <a:t>differen</a:t>
            </a:r>
            <a:r>
              <a:rPr lang="nl-NL" baseline="0" dirty="0" smtClean="0"/>
              <a:t> kinds of clustering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performed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ofc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differential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data.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15254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The output of monocle2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somewhat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difficult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filtered</a:t>
            </a:r>
            <a:r>
              <a:rPr lang="nl-NL" baseline="0" dirty="0" smtClean="0"/>
              <a:t> data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sc</a:t>
            </a:r>
            <a:r>
              <a:rPr lang="nl-NL" baseline="0" dirty="0" smtClean="0"/>
              <a:t> dataset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get is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p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qvalue</a:t>
            </a:r>
            <a:r>
              <a:rPr lang="nl-NL" baseline="0" dirty="0" smtClean="0"/>
              <a:t> as </a:t>
            </a:r>
            <a:r>
              <a:rPr lang="nl-NL" baseline="0" dirty="0" err="1" smtClean="0"/>
              <a:t>valid</a:t>
            </a:r>
            <a:r>
              <a:rPr lang="nl-NL" baseline="0" dirty="0" smtClean="0"/>
              <a:t> information.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don’t</a:t>
            </a:r>
            <a:r>
              <a:rPr lang="nl-NL" baseline="0" dirty="0" smtClean="0"/>
              <a:t> have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log </a:t>
            </a:r>
            <a:r>
              <a:rPr lang="nl-NL" baseline="0" dirty="0" err="1" smtClean="0"/>
              <a:t>fold</a:t>
            </a:r>
            <a:r>
              <a:rPr lang="nl-NL" baseline="0" dirty="0" smtClean="0"/>
              <a:t> change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 is </a:t>
            </a:r>
            <a:r>
              <a:rPr lang="nl-NL" baseline="0" dirty="0" err="1" smtClean="0"/>
              <a:t>sorted</a:t>
            </a:r>
            <a:r>
              <a:rPr lang="nl-NL" baseline="0" dirty="0" smtClean="0"/>
              <a:t> on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p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lowest</a:t>
            </a:r>
            <a:r>
              <a:rPr lang="nl-NL" baseline="0" dirty="0" smtClean="0"/>
              <a:t> p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 is first </a:t>
            </a:r>
            <a:r>
              <a:rPr lang="nl-NL" baseline="0" dirty="0" err="1" smtClean="0"/>
              <a:t>reported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Before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output is </a:t>
            </a:r>
            <a:r>
              <a:rPr lang="nl-NL" baseline="0" dirty="0" err="1" smtClean="0"/>
              <a:t>given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also</a:t>
            </a:r>
            <a:r>
              <a:rPr lang="nl-NL" baseline="0" dirty="0" smtClean="0"/>
              <a:t> filter on </a:t>
            </a:r>
            <a:r>
              <a:rPr lang="nl-NL" baseline="0" dirty="0" err="1" smtClean="0"/>
              <a:t>qvalue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lower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then</a:t>
            </a:r>
            <a:r>
              <a:rPr lang="nl-NL" baseline="0" dirty="0" smtClean="0"/>
              <a:t> 0,10.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filtered</a:t>
            </a:r>
            <a:r>
              <a:rPr lang="nl-NL" baseline="0" dirty="0" smtClean="0"/>
              <a:t> as in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need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in multiple datasets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means </a:t>
            </a:r>
            <a:r>
              <a:rPr lang="nl-NL" baseline="0" dirty="0" err="1" smtClean="0"/>
              <a:t>if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have a random </a:t>
            </a:r>
            <a:r>
              <a:rPr lang="nl-NL" baseline="0" dirty="0" err="1" smtClean="0"/>
              <a:t>number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 in 1 sample but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isn’t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rest of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samples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won’t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nl-NL" baseline="0" dirty="0" smtClean="0"/>
              <a:t>DIFFERENCE BETWEEN OTHER TOOLS is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if</a:t>
            </a:r>
            <a:r>
              <a:rPr lang="nl-NL" baseline="0" dirty="0" smtClean="0"/>
              <a:t> 1 sample </a:t>
            </a:r>
            <a:r>
              <a:rPr lang="nl-NL" baseline="0" dirty="0" err="1" smtClean="0"/>
              <a:t>gives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read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count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take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differential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. In monocle2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decide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yourself</a:t>
            </a:r>
            <a:r>
              <a:rPr lang="nl-NL" baseline="0" dirty="0" smtClean="0"/>
              <a:t> </a:t>
            </a:r>
            <a:r>
              <a:rPr lang="nl-NL" baseline="0" dirty="0" err="1" smtClean="0"/>
              <a:t>how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many</a:t>
            </a:r>
            <a:r>
              <a:rPr lang="nl-NL" baseline="0" dirty="0" smtClean="0"/>
              <a:t> samples must have </a:t>
            </a:r>
            <a:r>
              <a:rPr lang="nl-NL" baseline="0" dirty="0" err="1" smtClean="0"/>
              <a:t>expressed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certain</a:t>
            </a:r>
            <a:r>
              <a:rPr lang="nl-NL" baseline="0" dirty="0" smtClean="0"/>
              <a:t> gene.</a:t>
            </a:r>
          </a:p>
          <a:p>
            <a:r>
              <a:rPr lang="nl-NL" baseline="0" dirty="0" smtClean="0"/>
              <a:t>The list of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huge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monocle 2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give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trouble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reporting</a:t>
            </a:r>
            <a:r>
              <a:rPr lang="nl-NL" baseline="0" dirty="0" smtClean="0"/>
              <a:t> back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19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041873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These VENN diagram show </a:t>
            </a:r>
            <a:r>
              <a:rPr lang="nl-NL" dirty="0" err="1" smtClean="0"/>
              <a:t>the</a:t>
            </a:r>
            <a:r>
              <a:rPr lang="nl-NL" baseline="0" dirty="0" smtClean="0"/>
              <a:t> pool of </a:t>
            </a:r>
            <a:r>
              <a:rPr lang="nl-NL" baseline="0" dirty="0" err="1" smtClean="0"/>
              <a:t>detected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overlapped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3 tools. </a:t>
            </a:r>
            <a:r>
              <a:rPr lang="nl-NL" baseline="0" dirty="0" err="1" smtClean="0"/>
              <a:t>Mostly</a:t>
            </a:r>
            <a:r>
              <a:rPr lang="nl-NL" baseline="0" dirty="0" smtClean="0"/>
              <a:t> monocle2 </a:t>
            </a:r>
            <a:r>
              <a:rPr lang="nl-NL" baseline="0" dirty="0" err="1" smtClean="0"/>
              <a:t>gets</a:t>
            </a:r>
            <a:r>
              <a:rPr lang="nl-NL" baseline="0" dirty="0" smtClean="0"/>
              <a:t> more different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in his </a:t>
            </a:r>
            <a:r>
              <a:rPr lang="nl-NL" baseline="0" dirty="0" err="1" smtClean="0"/>
              <a:t>results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deseq2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edgeR</a:t>
            </a:r>
            <a:endParaRPr lang="nl-NL" baseline="0" dirty="0" smtClean="0"/>
          </a:p>
          <a:p>
            <a:r>
              <a:rPr lang="nl-NL" baseline="0" dirty="0" smtClean="0"/>
              <a:t>Deseq2 has a lot in common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monocle2 gene pool </a:t>
            </a:r>
            <a:r>
              <a:rPr lang="nl-NL" baseline="0" dirty="0" err="1" smtClean="0"/>
              <a:t>which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actually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suggest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deseq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overlap more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monocle2. even </a:t>
            </a:r>
            <a:r>
              <a:rPr lang="nl-NL" baseline="0" dirty="0" err="1" smtClean="0"/>
              <a:t>though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deseq2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have a lot in common but </a:t>
            </a:r>
            <a:r>
              <a:rPr lang="nl-NL" baseline="0" dirty="0" err="1" smtClean="0"/>
              <a:t>still</a:t>
            </a:r>
            <a:r>
              <a:rPr lang="nl-NL" baseline="0" dirty="0" smtClean="0"/>
              <a:t> monocle </a:t>
            </a:r>
            <a:r>
              <a:rPr lang="nl-NL" baseline="0" dirty="0" err="1" smtClean="0"/>
              <a:t>would</a:t>
            </a:r>
            <a:r>
              <a:rPr lang="nl-NL" baseline="0" dirty="0" smtClean="0"/>
              <a:t> have more different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21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1511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First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why</a:t>
            </a:r>
            <a:r>
              <a:rPr lang="nl-NL" baseline="0" dirty="0" smtClean="0"/>
              <a:t> is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interesting</a:t>
            </a:r>
            <a:r>
              <a:rPr lang="nl-NL" baseline="0" dirty="0" smtClean="0"/>
              <a:t>? In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bulk </a:t>
            </a:r>
            <a:r>
              <a:rPr lang="nl-NL" baseline="0" dirty="0" err="1" smtClean="0"/>
              <a:t>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there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differences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have in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bulk </a:t>
            </a:r>
            <a:r>
              <a:rPr lang="nl-NL" baseline="0" dirty="0" err="1" smtClean="0"/>
              <a:t>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sequencing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partial</a:t>
            </a:r>
            <a:r>
              <a:rPr lang="nl-NL" baseline="0" dirty="0" smtClean="0"/>
              <a:t> info </a:t>
            </a:r>
            <a:r>
              <a:rPr lang="nl-NL" baseline="0" dirty="0" err="1" smtClean="0"/>
              <a:t>about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molecular</a:t>
            </a:r>
            <a:r>
              <a:rPr lang="nl-NL" baseline="0" dirty="0" smtClean="0"/>
              <a:t> state of </a:t>
            </a:r>
            <a:r>
              <a:rPr lang="nl-NL" baseline="0" dirty="0" err="1" smtClean="0"/>
              <a:t>your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researched</a:t>
            </a:r>
            <a:r>
              <a:rPr lang="nl-NL" baseline="0" dirty="0" smtClean="0"/>
              <a:t> tissue.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comes</a:t>
            </a:r>
            <a:r>
              <a:rPr lang="nl-NL" baseline="0" dirty="0" smtClean="0"/>
              <a:t> down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DE </a:t>
            </a:r>
            <a:r>
              <a:rPr lang="nl-NL" baseline="0" dirty="0" err="1" smtClean="0"/>
              <a:t>you’ll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get </a:t>
            </a:r>
            <a:r>
              <a:rPr lang="nl-NL" baseline="0" dirty="0" err="1" smtClean="0"/>
              <a:t>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average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because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is taken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group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cells</a:t>
            </a:r>
            <a:r>
              <a:rPr lang="nl-NL" baseline="0" dirty="0" smtClean="0"/>
              <a:t> a ‘bulk’. As in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RNA we </a:t>
            </a:r>
            <a:r>
              <a:rPr lang="nl-NL" baseline="0" dirty="0" err="1" smtClean="0"/>
              <a:t>work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a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as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name </a:t>
            </a:r>
            <a:r>
              <a:rPr lang="nl-NL" baseline="0" dirty="0" err="1" smtClean="0"/>
              <a:t>suggests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eventually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profile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individual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cells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available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know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is in his </a:t>
            </a:r>
            <a:r>
              <a:rPr lang="nl-NL" baseline="0" dirty="0" err="1" smtClean="0"/>
              <a:t>cycle</a:t>
            </a:r>
            <a:r>
              <a:rPr lang="nl-NL" baseline="0" dirty="0" smtClean="0"/>
              <a:t>. Through gene clustering analysis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individual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cells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subpopulations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within</a:t>
            </a:r>
            <a:r>
              <a:rPr lang="nl-NL" baseline="0" dirty="0" smtClean="0"/>
              <a:t> a </a:t>
            </a:r>
            <a:r>
              <a:rPr lang="nl-NL" baseline="0" dirty="0" err="1" smtClean="0"/>
              <a:t>heterogeneous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population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become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available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studying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76569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To</a:t>
            </a:r>
            <a:r>
              <a:rPr lang="nl-NL" baseline="0" dirty="0" smtClean="0"/>
              <a:t> make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comparison</a:t>
            </a:r>
            <a:r>
              <a:rPr lang="nl-NL" baseline="0" dirty="0" smtClean="0"/>
              <a:t> i </a:t>
            </a:r>
            <a:r>
              <a:rPr lang="nl-NL" baseline="0" dirty="0" err="1" smtClean="0"/>
              <a:t>needed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single </a:t>
            </a:r>
            <a:r>
              <a:rPr lang="nl-NL" baseline="0" dirty="0" err="1" smtClean="0"/>
              <a:t>cell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seq</a:t>
            </a:r>
            <a:r>
              <a:rPr lang="nl-NL" baseline="0" dirty="0" smtClean="0"/>
              <a:t> data.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data </a:t>
            </a:r>
            <a:r>
              <a:rPr lang="nl-NL" baseline="0" dirty="0" err="1" smtClean="0"/>
              <a:t>came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mr-IN" baseline="0" dirty="0" smtClean="0"/>
              <a:t>…</a:t>
            </a:r>
            <a:r>
              <a:rPr lang="nl-BE" baseline="0" dirty="0" smtClean="0"/>
              <a:t> written by segerstolpe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5015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err="1" smtClean="0"/>
              <a:t>From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dataset i have</a:t>
            </a:r>
            <a:r>
              <a:rPr lang="nl-NL" baseline="0" dirty="0" smtClean="0"/>
              <a:t> files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2 </a:t>
            </a:r>
            <a:r>
              <a:rPr lang="nl-NL" baseline="0" dirty="0" err="1" smtClean="0"/>
              <a:t>conditions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either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normal</a:t>
            </a:r>
            <a:r>
              <a:rPr lang="nl-NL" baseline="0" dirty="0" smtClean="0"/>
              <a:t> or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T2D </a:t>
            </a:r>
            <a:r>
              <a:rPr lang="nl-NL" baseline="0" dirty="0" err="1" smtClean="0"/>
              <a:t>diagnosed</a:t>
            </a:r>
            <a:r>
              <a:rPr lang="nl-NL" baseline="0" dirty="0" smtClean="0"/>
              <a:t>. These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human </a:t>
            </a:r>
            <a:r>
              <a:rPr lang="nl-NL" baseline="0" dirty="0" err="1" smtClean="0"/>
              <a:t>sequencing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raw</a:t>
            </a:r>
            <a:r>
              <a:rPr lang="nl-NL" baseline="0" dirty="0" smtClean="0"/>
              <a:t> data.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dataset i have taken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dataset 5-6 </a:t>
            </a:r>
            <a:r>
              <a:rPr lang="nl-NL" baseline="0" dirty="0" err="1" smtClean="0"/>
              <a:t>fastq</a:t>
            </a:r>
            <a:r>
              <a:rPr lang="nl-NL" baseline="0" dirty="0" smtClean="0"/>
              <a:t> files per </a:t>
            </a:r>
            <a:r>
              <a:rPr lang="nl-NL" baseline="0" dirty="0" err="1" smtClean="0"/>
              <a:t>condition</a:t>
            </a:r>
            <a:r>
              <a:rPr lang="nl-NL" baseline="0" dirty="0" smtClean="0"/>
              <a:t>. These </a:t>
            </a:r>
            <a:r>
              <a:rPr lang="nl-NL" baseline="0" dirty="0" err="1" smtClean="0"/>
              <a:t>fastq</a:t>
            </a:r>
            <a:r>
              <a:rPr lang="nl-NL" baseline="0" dirty="0" smtClean="0"/>
              <a:t> files have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between</a:t>
            </a:r>
            <a:r>
              <a:rPr lang="nl-NL" baseline="0" dirty="0" smtClean="0"/>
              <a:t> 2-10 </a:t>
            </a:r>
            <a:r>
              <a:rPr lang="nl-NL" baseline="0" dirty="0" err="1" smtClean="0"/>
              <a:t>million</a:t>
            </a:r>
            <a:r>
              <a:rPr lang="nl-NL" baseline="0" dirty="0" smtClean="0"/>
              <a:t>. In </a:t>
            </a:r>
            <a:r>
              <a:rPr lang="nl-NL" baseline="0" dirty="0" err="1" smtClean="0"/>
              <a:t>articles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describe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amount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enough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48206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The workflow</a:t>
            </a:r>
            <a:r>
              <a:rPr lang="nl-NL" baseline="0" dirty="0" smtClean="0"/>
              <a:t> i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was </a:t>
            </a:r>
            <a:r>
              <a:rPr lang="nl-NL" baseline="0" dirty="0" err="1" smtClean="0"/>
              <a:t>simple</a:t>
            </a:r>
            <a:r>
              <a:rPr lang="nl-NL" baseline="0" dirty="0" smtClean="0"/>
              <a:t> first a </a:t>
            </a:r>
            <a:r>
              <a:rPr lang="nl-NL" baseline="0" dirty="0" err="1" smtClean="0"/>
              <a:t>mapping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human </a:t>
            </a:r>
            <a:r>
              <a:rPr lang="nl-NL" baseline="0" dirty="0" err="1" smtClean="0"/>
              <a:t>genome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STAR </a:t>
            </a:r>
            <a:r>
              <a:rPr lang="nl-NL" baseline="0" dirty="0" err="1" smtClean="0"/>
              <a:t>then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after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aligned</a:t>
            </a:r>
            <a:r>
              <a:rPr lang="nl-NL" baseline="0" dirty="0" smtClean="0"/>
              <a:t> i </a:t>
            </a:r>
            <a:r>
              <a:rPr lang="nl-NL" baseline="0" dirty="0" err="1" smtClean="0"/>
              <a:t>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HTSeq-Count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identifier</a:t>
            </a:r>
            <a:r>
              <a:rPr lang="nl-NL" baseline="0" dirty="0" smtClean="0"/>
              <a:t> on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stranded</a:t>
            </a:r>
            <a:r>
              <a:rPr lang="nl-NL" baseline="0" dirty="0" smtClean="0"/>
              <a:t> off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count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After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data i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different DE tools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analyze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data.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968097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For </a:t>
            </a:r>
            <a:r>
              <a:rPr lang="nl-NL" dirty="0" err="1" smtClean="0"/>
              <a:t>the</a:t>
            </a:r>
            <a:r>
              <a:rPr lang="nl-NL" dirty="0" smtClean="0"/>
              <a:t> DE</a:t>
            </a:r>
            <a:r>
              <a:rPr lang="nl-NL" baseline="0" dirty="0" smtClean="0"/>
              <a:t> tools.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bioconductor</a:t>
            </a:r>
            <a:r>
              <a:rPr lang="nl-NL" baseline="0" dirty="0" smtClean="0"/>
              <a:t>. These are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R scripts. DESeq2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EdgeR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familiar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here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since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already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used</a:t>
            </a:r>
            <a:r>
              <a:rPr lang="nl-NL" baseline="0" dirty="0" smtClean="0"/>
              <a:t>. Monocle2 is a new tool </a:t>
            </a:r>
            <a:r>
              <a:rPr lang="nl-NL" baseline="0" dirty="0" err="1" smtClean="0"/>
              <a:t>that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discussed</a:t>
            </a:r>
            <a:r>
              <a:rPr lang="nl-NL" baseline="0" dirty="0" smtClean="0"/>
              <a:t> in multiple </a:t>
            </a:r>
            <a:r>
              <a:rPr lang="nl-NL" baseline="0" dirty="0" err="1" smtClean="0"/>
              <a:t>scRNA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analyzing</a:t>
            </a:r>
            <a:r>
              <a:rPr lang="nl-NL" baseline="0" dirty="0" smtClean="0"/>
              <a:t> papers. </a:t>
            </a:r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8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4438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DESeq2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already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with</a:t>
            </a:r>
            <a:r>
              <a:rPr lang="nl-NL" baseline="0" dirty="0" smtClean="0"/>
              <a:t> bulk RNA seq.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algorithm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viable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in bulk RNA </a:t>
            </a:r>
            <a:r>
              <a:rPr lang="nl-NL" baseline="0" dirty="0" err="1" smtClean="0"/>
              <a:t>seq</a:t>
            </a:r>
            <a:r>
              <a:rPr lang="nl-NL" baseline="0" dirty="0" smtClean="0"/>
              <a:t>, but </a:t>
            </a:r>
            <a:r>
              <a:rPr lang="nl-NL" baseline="0" dirty="0" err="1" smtClean="0"/>
              <a:t>still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testing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on </a:t>
            </a:r>
            <a:r>
              <a:rPr lang="nl-NL" baseline="0" dirty="0" err="1" smtClean="0"/>
              <a:t>scRNA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seq</a:t>
            </a:r>
            <a:r>
              <a:rPr lang="nl-NL" baseline="0" dirty="0" smtClean="0"/>
              <a:t> </a:t>
            </a:r>
            <a:r>
              <a:rPr lang="nl-NL" baseline="0" dirty="0" err="1" smtClean="0"/>
              <a:t>might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usefull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insights</a:t>
            </a:r>
            <a:r>
              <a:rPr lang="nl-NL" baseline="0" dirty="0" smtClean="0"/>
              <a:t>.</a:t>
            </a:r>
          </a:p>
          <a:p>
            <a:r>
              <a:rPr lang="nl-NL" baseline="0" dirty="0" err="1" smtClean="0"/>
              <a:t>This</a:t>
            </a:r>
            <a:r>
              <a:rPr lang="nl-NL" baseline="0" dirty="0" smtClean="0"/>
              <a:t> packages </a:t>
            </a:r>
            <a:r>
              <a:rPr lang="nl-NL" baseline="0" dirty="0" err="1" smtClean="0"/>
              <a:t>needs</a:t>
            </a:r>
            <a:r>
              <a:rPr lang="nl-NL" baseline="0" dirty="0" smtClean="0"/>
              <a:t> R </a:t>
            </a:r>
            <a:r>
              <a:rPr lang="nl-NL" baseline="0" dirty="0" err="1" smtClean="0"/>
              <a:t>version</a:t>
            </a:r>
            <a:r>
              <a:rPr lang="nl-NL" baseline="0" dirty="0" smtClean="0"/>
              <a:t> 3.3.1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</a:t>
            </a:r>
            <a:r>
              <a:rPr lang="nl-NL" baseline="0" dirty="0" smtClean="0"/>
              <a:t> </a:t>
            </a:r>
            <a:r>
              <a:rPr lang="nl-NL" baseline="0" dirty="0" err="1" smtClean="0"/>
              <a:t>negative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binomial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expression</a:t>
            </a:r>
            <a:r>
              <a:rPr lang="nl-NL" baseline="0" dirty="0" smtClean="0"/>
              <a:t> profile.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11421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DESeq2 was </a:t>
            </a:r>
            <a:r>
              <a:rPr lang="nl-NL" dirty="0" err="1" smtClean="0"/>
              <a:t>used</a:t>
            </a:r>
            <a:r>
              <a:rPr lang="nl-NL" dirty="0" smtClean="0"/>
              <a:t> </a:t>
            </a:r>
            <a:r>
              <a:rPr lang="nl-NL" dirty="0" err="1" smtClean="0"/>
              <a:t>to</a:t>
            </a:r>
            <a:r>
              <a:rPr lang="nl-NL" dirty="0" smtClean="0"/>
              <a:t> cluster </a:t>
            </a:r>
            <a:r>
              <a:rPr lang="nl-NL" dirty="0" err="1" smtClean="0"/>
              <a:t>some</a:t>
            </a:r>
            <a:r>
              <a:rPr lang="nl-NL" dirty="0" smtClean="0"/>
              <a:t> off </a:t>
            </a:r>
            <a:r>
              <a:rPr lang="nl-NL" dirty="0" err="1" smtClean="0"/>
              <a:t>the</a:t>
            </a:r>
            <a:r>
              <a:rPr lang="nl-NL" dirty="0" smtClean="0"/>
              <a:t> data </a:t>
            </a:r>
            <a:r>
              <a:rPr lang="nl-NL" dirty="0" err="1" smtClean="0"/>
              <a:t>and</a:t>
            </a:r>
            <a:r>
              <a:rPr lang="nl-NL" dirty="0" smtClean="0"/>
              <a:t> </a:t>
            </a:r>
            <a:r>
              <a:rPr lang="nl-NL" dirty="0" err="1" smtClean="0"/>
              <a:t>after</a:t>
            </a:r>
            <a:r>
              <a:rPr lang="nl-NL" baseline="0" dirty="0" smtClean="0"/>
              <a:t> analysis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graph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gave. </a:t>
            </a:r>
            <a:r>
              <a:rPr lang="nl-NL" baseline="0" dirty="0" err="1" smtClean="0"/>
              <a:t>This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isn’t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optimal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since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</a:t>
            </a:r>
            <a:r>
              <a:rPr lang="nl-NL" baseline="0" dirty="0" err="1" smtClean="0"/>
              <a:t>can’t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differentiate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groups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from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each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other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easily</a:t>
            </a:r>
            <a:r>
              <a:rPr lang="nl-NL" baseline="0" dirty="0" smtClean="0"/>
              <a:t>. </a:t>
            </a:r>
            <a:r>
              <a:rPr lang="nl-NL" baseline="0" dirty="0" err="1" smtClean="0"/>
              <a:t>They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all</a:t>
            </a:r>
            <a:r>
              <a:rPr lang="nl-NL" baseline="0" dirty="0" smtClean="0"/>
              <a:t> </a:t>
            </a:r>
            <a:r>
              <a:rPr lang="nl-NL" baseline="0" dirty="0" err="1" smtClean="0"/>
              <a:t>seem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cluster </a:t>
            </a:r>
            <a:r>
              <a:rPr lang="nl-NL" baseline="0" dirty="0" err="1" smtClean="0"/>
              <a:t>together</a:t>
            </a:r>
            <a:r>
              <a:rPr lang="nl-NL" baseline="0" dirty="0" smtClean="0"/>
              <a:t>. De </a:t>
            </a:r>
            <a:r>
              <a:rPr lang="nl-NL" baseline="0" dirty="0" err="1" smtClean="0"/>
              <a:t>grafiel</a:t>
            </a:r>
            <a:r>
              <a:rPr lang="nl-NL" baseline="0" dirty="0" smtClean="0"/>
              <a:t> is </a:t>
            </a:r>
            <a:r>
              <a:rPr lang="nl-NL" baseline="0" dirty="0" err="1" smtClean="0"/>
              <a:t>bekmen</a:t>
            </a:r>
            <a:r>
              <a:rPr lang="nl-NL" baseline="0" dirty="0" smtClean="0"/>
              <a:t> door de </a:t>
            </a:r>
            <a:r>
              <a:rPr lang="nl-NL" baseline="0" dirty="0" err="1" smtClean="0"/>
              <a:t>countsets</a:t>
            </a:r>
            <a:r>
              <a:rPr lang="nl-NL" baseline="0" dirty="0" smtClean="0"/>
              <a:t> te gebruiken en te log </a:t>
            </a:r>
            <a:r>
              <a:rPr lang="nl-NL" baseline="0" dirty="0" err="1" smtClean="0"/>
              <a:t>tranformeren</a:t>
            </a:r>
            <a:r>
              <a:rPr lang="nl-NL" baseline="0" dirty="0" smtClean="0"/>
              <a:t> voordat deze in een grafiek worden gezet.</a:t>
            </a:r>
          </a:p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9548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l-NL" dirty="0" smtClean="0"/>
              <a:t>These</a:t>
            </a:r>
            <a:r>
              <a:rPr lang="nl-NL" baseline="0" dirty="0" smtClean="0"/>
              <a:t> are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DE </a:t>
            </a:r>
            <a:r>
              <a:rPr lang="nl-NL" baseline="0" dirty="0" err="1" smtClean="0"/>
              <a:t>results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you</a:t>
            </a:r>
            <a:r>
              <a:rPr lang="nl-NL" baseline="0" dirty="0" smtClean="0"/>
              <a:t> get </a:t>
            </a:r>
            <a:r>
              <a:rPr lang="nl-NL" baseline="0" dirty="0" err="1" smtClean="0"/>
              <a:t>after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script is </a:t>
            </a:r>
            <a:r>
              <a:rPr lang="nl-NL" baseline="0" dirty="0" err="1" smtClean="0"/>
              <a:t>done</a:t>
            </a:r>
            <a:r>
              <a:rPr lang="nl-NL" baseline="0" dirty="0" smtClean="0"/>
              <a:t>. The output </a:t>
            </a:r>
            <a:r>
              <a:rPr lang="nl-NL" baseline="0" dirty="0" err="1" smtClean="0"/>
              <a:t>gives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what</a:t>
            </a:r>
            <a:r>
              <a:rPr lang="nl-NL" baseline="0" dirty="0" smtClean="0"/>
              <a:t> is most important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</a:t>
            </a:r>
            <a:r>
              <a:rPr lang="nl-NL" baseline="0" dirty="0" err="1" smtClean="0"/>
              <a:t>us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log </a:t>
            </a:r>
            <a:r>
              <a:rPr lang="nl-NL" baseline="0" dirty="0" err="1" smtClean="0"/>
              <a:t>fold</a:t>
            </a:r>
            <a:r>
              <a:rPr lang="nl-NL" baseline="0" dirty="0" smtClean="0"/>
              <a:t> change, </a:t>
            </a:r>
            <a:r>
              <a:rPr lang="nl-NL" baseline="0" dirty="0" err="1" smtClean="0"/>
              <a:t>pvalue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and</a:t>
            </a:r>
            <a:r>
              <a:rPr lang="nl-NL" baseline="0" dirty="0" smtClean="0"/>
              <a:t> p </a:t>
            </a:r>
            <a:r>
              <a:rPr lang="nl-NL" baseline="0" dirty="0" err="1" smtClean="0"/>
              <a:t>adjusted</a:t>
            </a:r>
            <a:r>
              <a:rPr lang="nl-NL" baseline="0" dirty="0" smtClean="0"/>
              <a:t> </a:t>
            </a:r>
            <a:r>
              <a:rPr lang="nl-NL" baseline="0" dirty="0" err="1" smtClean="0"/>
              <a:t>value</a:t>
            </a:r>
            <a:r>
              <a:rPr lang="nl-NL" baseline="0" dirty="0" smtClean="0"/>
              <a:t>. These </a:t>
            </a:r>
            <a:r>
              <a:rPr lang="nl-NL" baseline="0" dirty="0" err="1" smtClean="0"/>
              <a:t>were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highest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resultst</a:t>
            </a:r>
            <a:r>
              <a:rPr lang="nl-NL" baseline="0" dirty="0" smtClean="0"/>
              <a:t> in </a:t>
            </a:r>
            <a:r>
              <a:rPr lang="nl-NL" baseline="0" dirty="0" err="1" smtClean="0"/>
              <a:t>one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the</a:t>
            </a:r>
            <a:r>
              <a:rPr lang="nl-NL" baseline="0" dirty="0" smtClean="0"/>
              <a:t> datasets.</a:t>
            </a:r>
          </a:p>
          <a:p>
            <a:r>
              <a:rPr lang="nl-NL" baseline="0" dirty="0" err="1" smtClean="0"/>
              <a:t>DESeq</a:t>
            </a:r>
            <a:r>
              <a:rPr lang="nl-NL" baseline="0" dirty="0" smtClean="0"/>
              <a:t> has a </a:t>
            </a:r>
            <a:r>
              <a:rPr lang="nl-NL" baseline="0" dirty="0" err="1" smtClean="0"/>
              <a:t>tendency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to</a:t>
            </a:r>
            <a:r>
              <a:rPr lang="nl-NL" baseline="0" dirty="0" smtClean="0"/>
              <a:t> report </a:t>
            </a:r>
            <a:r>
              <a:rPr lang="nl-NL" baseline="0" dirty="0" err="1" smtClean="0"/>
              <a:t>some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genes</a:t>
            </a:r>
            <a:r>
              <a:rPr lang="nl-NL" baseline="0" dirty="0" smtClean="0"/>
              <a:t> even </a:t>
            </a:r>
            <a:r>
              <a:rPr lang="nl-NL" baseline="0" dirty="0" err="1" smtClean="0"/>
              <a:t>though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only</a:t>
            </a:r>
            <a:r>
              <a:rPr lang="nl-NL" baseline="0" dirty="0" smtClean="0"/>
              <a:t> </a:t>
            </a:r>
            <a:r>
              <a:rPr lang="nl-NL" baseline="0" dirty="0" err="1" smtClean="0"/>
              <a:t>one</a:t>
            </a:r>
            <a:r>
              <a:rPr lang="nl-NL" baseline="0" dirty="0" smtClean="0"/>
              <a:t> sample gave </a:t>
            </a:r>
            <a:r>
              <a:rPr lang="nl-NL" baseline="0" dirty="0" err="1" smtClean="0"/>
              <a:t>reads</a:t>
            </a:r>
            <a:r>
              <a:rPr lang="nl-NL" baseline="0" dirty="0" smtClean="0"/>
              <a:t> of </a:t>
            </a:r>
            <a:r>
              <a:rPr lang="nl-NL" baseline="0" dirty="0" err="1" smtClean="0"/>
              <a:t>taht</a:t>
            </a:r>
            <a:r>
              <a:rPr lang="nl-NL" baseline="0" dirty="0" smtClean="0"/>
              <a:t> </a:t>
            </a:r>
            <a:r>
              <a:rPr lang="nl-NL" baseline="0" dirty="0" err="1" smtClean="0"/>
              <a:t>particular</a:t>
            </a:r>
            <a:r>
              <a:rPr lang="nl-NL" baseline="0" dirty="0" smtClean="0"/>
              <a:t> gene. Just </a:t>
            </a:r>
            <a:r>
              <a:rPr lang="nl-NL" baseline="0" dirty="0" err="1" smtClean="0"/>
              <a:t>because</a:t>
            </a:r>
            <a:r>
              <a:rPr lang="nl-NL" baseline="0" dirty="0" smtClean="0"/>
              <a:t> </a:t>
            </a:r>
            <a:r>
              <a:rPr lang="nl-NL" baseline="0" dirty="0" err="1" smtClean="0"/>
              <a:t>it</a:t>
            </a:r>
            <a:r>
              <a:rPr lang="nl-NL" baseline="0" dirty="0" smtClean="0"/>
              <a:t> is made </a:t>
            </a:r>
            <a:r>
              <a:rPr lang="nl-NL" baseline="0" dirty="0" err="1" smtClean="0"/>
              <a:t>for</a:t>
            </a:r>
            <a:r>
              <a:rPr lang="nl-NL" baseline="0" dirty="0" smtClean="0"/>
              <a:t> bulk RNA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A89888A-4D2E-8F42-8131-206F05991710}" type="slidenum">
              <a:rPr lang="nl-NL" smtClean="0"/>
              <a:t>12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63569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-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 met cita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nl-NL" smtClean="0"/>
              <a:t>Klik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ES" altLang="x-non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 smtClean="0"/>
              <a:t>Sleep de afbeelding naar de tijdelijke aanduiding of 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 smtClean="0"/>
              <a:t>Klik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smtClean="0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 smtClean="0"/>
              <a:t>Klik om de tekststijl van het model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5/31/17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77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  <p:sldLayoutId id="2147484045" r:id="rId13"/>
    <p:sldLayoutId id="2147484046" r:id="rId14"/>
    <p:sldLayoutId id="2147484047" r:id="rId15"/>
    <p:sldLayoutId id="2147484048" r:id="rId16"/>
    <p:sldLayoutId id="214748404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diagramLayout" Target="../diagrams/layout2.xml"/><Relationship Id="rId20" Type="http://schemas.openxmlformats.org/officeDocument/2006/relationships/diagramQuickStyle" Target="../diagrams/quickStyle4.xml"/><Relationship Id="rId21" Type="http://schemas.openxmlformats.org/officeDocument/2006/relationships/diagramColors" Target="../diagrams/colors4.xml"/><Relationship Id="rId22" Type="http://schemas.microsoft.com/office/2007/relationships/diagramDrawing" Target="../diagrams/drawing4.xml"/><Relationship Id="rId10" Type="http://schemas.openxmlformats.org/officeDocument/2006/relationships/diagramQuickStyle" Target="../diagrams/quickStyle2.xml"/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3" Type="http://schemas.openxmlformats.org/officeDocument/2006/relationships/diagramData" Target="../diagrams/data3.xml"/><Relationship Id="rId14" Type="http://schemas.openxmlformats.org/officeDocument/2006/relationships/diagramLayout" Target="../diagrams/layout3.xml"/><Relationship Id="rId15" Type="http://schemas.openxmlformats.org/officeDocument/2006/relationships/diagramQuickStyle" Target="../diagrams/quickStyle3.xml"/><Relationship Id="rId16" Type="http://schemas.openxmlformats.org/officeDocument/2006/relationships/diagramColors" Target="../diagrams/colors3.xml"/><Relationship Id="rId17" Type="http://schemas.microsoft.com/office/2007/relationships/diagramDrawing" Target="../diagrams/drawing3.xml"/><Relationship Id="rId18" Type="http://schemas.openxmlformats.org/officeDocument/2006/relationships/diagramData" Target="../diagrams/data4.xml"/><Relationship Id="rId19" Type="http://schemas.openxmlformats.org/officeDocument/2006/relationships/diagramLayout" Target="../diagrams/layout4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 dirty="0" err="1" smtClean="0"/>
              <a:t>scRNA</a:t>
            </a:r>
            <a:r>
              <a:rPr lang="nl-NL" dirty="0" smtClean="0"/>
              <a:t> </a:t>
            </a:r>
            <a:r>
              <a:rPr lang="nl-NL" dirty="0" err="1" smtClean="0"/>
              <a:t>seq</a:t>
            </a:r>
            <a:r>
              <a:rPr lang="nl-NL" dirty="0" smtClean="0"/>
              <a:t> data </a:t>
            </a:r>
            <a:r>
              <a:rPr lang="nl-NL" dirty="0" err="1" smtClean="0"/>
              <a:t>analysing</a:t>
            </a:r>
            <a:r>
              <a:rPr lang="nl-NL" dirty="0" smtClean="0"/>
              <a:t> tools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dirty="0" smtClean="0"/>
              <a:t>Niels Vanneste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7429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DESeq2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4310" y="2874263"/>
            <a:ext cx="10018713" cy="3124201"/>
          </a:xfrm>
        </p:spPr>
        <p:txBody>
          <a:bodyPr>
            <a:normAutofit/>
          </a:bodyPr>
          <a:lstStyle/>
          <a:p>
            <a:r>
              <a:rPr lang="nl-NL" dirty="0" smtClean="0"/>
              <a:t>Bulk RNA-</a:t>
            </a:r>
            <a:r>
              <a:rPr lang="nl-NL" dirty="0" err="1" smtClean="0"/>
              <a:t>seq</a:t>
            </a:r>
            <a:endParaRPr lang="nl-NL" dirty="0" smtClean="0"/>
          </a:p>
          <a:p>
            <a:r>
              <a:rPr lang="nl-NL" dirty="0" smtClean="0"/>
              <a:t>R </a:t>
            </a:r>
            <a:r>
              <a:rPr lang="nl-NL" dirty="0" err="1" smtClean="0"/>
              <a:t>version</a:t>
            </a:r>
            <a:r>
              <a:rPr lang="nl-NL" dirty="0" smtClean="0"/>
              <a:t> 3.3.1</a:t>
            </a:r>
          </a:p>
          <a:p>
            <a:pPr marL="285750" lvl="1"/>
            <a:r>
              <a:rPr lang="nl-NL" sz="2400" dirty="0" err="1" smtClean="0"/>
              <a:t>Probability</a:t>
            </a:r>
            <a:r>
              <a:rPr lang="nl-NL" sz="2400" dirty="0" smtClean="0"/>
              <a:t> </a:t>
            </a:r>
            <a:r>
              <a:rPr lang="nl-NL" sz="2400" dirty="0" err="1" smtClean="0"/>
              <a:t>distribution</a:t>
            </a:r>
            <a:r>
              <a:rPr lang="nl-NL" sz="2400" dirty="0" smtClean="0"/>
              <a:t> of </a:t>
            </a:r>
            <a:r>
              <a:rPr lang="nl-NL" sz="2400" dirty="0" err="1" smtClean="0"/>
              <a:t>read</a:t>
            </a:r>
            <a:r>
              <a:rPr lang="nl-NL" sz="2400" dirty="0" smtClean="0"/>
              <a:t> </a:t>
            </a:r>
            <a:r>
              <a:rPr lang="nl-NL" sz="2400" dirty="0" err="1" smtClean="0"/>
              <a:t>counts</a:t>
            </a:r>
            <a:r>
              <a:rPr lang="nl-NL" sz="2400" dirty="0" smtClean="0"/>
              <a:t> per feature</a:t>
            </a:r>
          </a:p>
          <a:p>
            <a:pPr marL="742950" lvl="2"/>
            <a:r>
              <a:rPr lang="nl-NL" sz="2000" dirty="0" err="1" smtClean="0"/>
              <a:t>Negative</a:t>
            </a:r>
            <a:r>
              <a:rPr lang="nl-NL" sz="2000" dirty="0" smtClean="0"/>
              <a:t> </a:t>
            </a:r>
            <a:r>
              <a:rPr lang="nl-NL" sz="2000" dirty="0" err="1" smtClean="0"/>
              <a:t>binomial</a:t>
            </a:r>
            <a:endParaRPr lang="nl-NL" sz="2000" dirty="0" smtClean="0"/>
          </a:p>
          <a:p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035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4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6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7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1" name="Rounded 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Tijdelijke aanduiding voor inhoud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273" y="744725"/>
            <a:ext cx="5046475" cy="504647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/>
          </a:bodyPr>
          <a:lstStyle/>
          <a:p>
            <a:r>
              <a:rPr lang="nl-NL" dirty="0" smtClean="0"/>
              <a:t>DESeq2</a:t>
            </a:r>
            <a:endParaRPr lang="nl-NL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84310" y="2666999"/>
            <a:ext cx="4278929" cy="3124201"/>
          </a:xfrm>
        </p:spPr>
        <p:txBody>
          <a:bodyPr>
            <a:normAutofit/>
          </a:bodyPr>
          <a:lstStyle/>
          <a:p>
            <a:r>
              <a:rPr lang="en-US" dirty="0" smtClean="0"/>
              <a:t>Normalized</a:t>
            </a:r>
          </a:p>
          <a:p>
            <a:r>
              <a:rPr lang="en-US" dirty="0" smtClean="0"/>
              <a:t>Suboptimal </a:t>
            </a:r>
            <a:r>
              <a:rPr lang="en-US" dirty="0" smtClean="0"/>
              <a:t>clustering</a:t>
            </a:r>
          </a:p>
          <a:p>
            <a:r>
              <a:rPr lang="en-US" dirty="0" smtClean="0"/>
              <a:t>Poor differentiation of samples by condition</a:t>
            </a:r>
          </a:p>
        </p:txBody>
      </p:sp>
    </p:spTree>
    <p:extLst>
      <p:ext uri="{BB962C8B-B14F-4D97-AF65-F5344CB8AC3E}">
        <p14:creationId xmlns:p14="http://schemas.microsoft.com/office/powerpoint/2010/main" val="196769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01" b="32990"/>
          <a:stretch/>
        </p:blipFill>
        <p:spPr>
          <a:xfrm>
            <a:off x="4221550" y="1081548"/>
            <a:ext cx="7667784" cy="420978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nl-NL" dirty="0"/>
              <a:t>DESeq2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r>
              <a:rPr lang="en-US" sz="2000" dirty="0" smtClean="0"/>
              <a:t>Gene name</a:t>
            </a:r>
          </a:p>
          <a:p>
            <a:r>
              <a:rPr lang="en-US" sz="2000" dirty="0" err="1" smtClean="0"/>
              <a:t>BaseMean</a:t>
            </a:r>
            <a:endParaRPr lang="en-US" sz="2000" dirty="0" smtClean="0"/>
          </a:p>
          <a:p>
            <a:r>
              <a:rPr lang="en-US" sz="2000" dirty="0" smtClean="0"/>
              <a:t>Log Fold change</a:t>
            </a:r>
          </a:p>
          <a:p>
            <a:r>
              <a:rPr lang="en-US" sz="2000" dirty="0" smtClean="0"/>
              <a:t>P-value</a:t>
            </a:r>
          </a:p>
          <a:p>
            <a:r>
              <a:rPr lang="en-US" sz="2000" dirty="0" smtClean="0"/>
              <a:t>P-adjusted </a:t>
            </a:r>
          </a:p>
          <a:p>
            <a:pPr lvl="1"/>
            <a:r>
              <a:rPr lang="en-US" sz="1600" dirty="0" smtClean="0"/>
              <a:t>Less stringent</a:t>
            </a:r>
          </a:p>
          <a:p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60700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Info</a:t>
            </a:r>
          </a:p>
          <a:p>
            <a:r>
              <a:rPr lang="nl-NL" dirty="0" smtClean="0"/>
              <a:t>Data</a:t>
            </a:r>
          </a:p>
          <a:p>
            <a:r>
              <a:rPr lang="nl-NL" dirty="0" smtClean="0"/>
              <a:t>DESeq2</a:t>
            </a:r>
          </a:p>
          <a:p>
            <a:r>
              <a:rPr lang="nl-NL" b="1" dirty="0" err="1" smtClean="0"/>
              <a:t>EdgeR</a:t>
            </a:r>
            <a:endParaRPr lang="nl-NL" b="1" dirty="0" smtClean="0"/>
          </a:p>
          <a:p>
            <a:r>
              <a:rPr lang="nl-NL" dirty="0" smtClean="0"/>
              <a:t>Monocle2</a:t>
            </a:r>
          </a:p>
          <a:p>
            <a:r>
              <a:rPr lang="nl-NL" dirty="0" err="1" smtClean="0"/>
              <a:t>Comparison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434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EdgeR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bulkRNA</a:t>
            </a:r>
            <a:r>
              <a:rPr lang="nl-NL" dirty="0" smtClean="0"/>
              <a:t> ~ </a:t>
            </a:r>
            <a:r>
              <a:rPr lang="nl-NL" dirty="0" err="1" smtClean="0"/>
              <a:t>scRNA</a:t>
            </a:r>
            <a:r>
              <a:rPr lang="nl-NL" dirty="0" smtClean="0"/>
              <a:t>?</a:t>
            </a:r>
          </a:p>
          <a:p>
            <a:r>
              <a:rPr lang="nl-NL" dirty="0" smtClean="0"/>
              <a:t>R </a:t>
            </a:r>
            <a:r>
              <a:rPr lang="nl-NL" dirty="0" err="1" smtClean="0"/>
              <a:t>version</a:t>
            </a:r>
            <a:r>
              <a:rPr lang="nl-NL" dirty="0" smtClean="0"/>
              <a:t> 3.3.1</a:t>
            </a:r>
          </a:p>
          <a:p>
            <a:r>
              <a:rPr lang="nl-NL" dirty="0"/>
              <a:t>S</a:t>
            </a:r>
            <a:r>
              <a:rPr lang="nl-NL" dirty="0" smtClean="0"/>
              <a:t>ame </a:t>
            </a:r>
            <a:r>
              <a:rPr lang="nl-NL" dirty="0" err="1" smtClean="0"/>
              <a:t>scripting</a:t>
            </a:r>
            <a:r>
              <a:rPr lang="nl-NL" dirty="0" smtClean="0"/>
              <a:t> features as Deseq2</a:t>
            </a:r>
          </a:p>
          <a:p>
            <a:pPr marL="285750" lvl="1"/>
            <a:r>
              <a:rPr lang="nl-NL" sz="2400" dirty="0" err="1"/>
              <a:t>Probability</a:t>
            </a:r>
            <a:r>
              <a:rPr lang="nl-NL" sz="2400" dirty="0"/>
              <a:t> </a:t>
            </a:r>
            <a:r>
              <a:rPr lang="nl-NL" sz="2400" dirty="0" err="1"/>
              <a:t>distribution</a:t>
            </a:r>
            <a:r>
              <a:rPr lang="nl-NL" sz="2400" dirty="0"/>
              <a:t> of </a:t>
            </a:r>
            <a:r>
              <a:rPr lang="nl-NL" sz="2400" dirty="0" err="1"/>
              <a:t>read</a:t>
            </a:r>
            <a:r>
              <a:rPr lang="nl-NL" sz="2400" dirty="0"/>
              <a:t> </a:t>
            </a:r>
            <a:r>
              <a:rPr lang="nl-NL" sz="2400" dirty="0" err="1"/>
              <a:t>counts</a:t>
            </a:r>
            <a:r>
              <a:rPr lang="nl-NL" sz="2400" dirty="0"/>
              <a:t> per feature</a:t>
            </a:r>
          </a:p>
          <a:p>
            <a:pPr marL="742950" lvl="2"/>
            <a:r>
              <a:rPr lang="nl-NL" sz="2000" dirty="0" err="1"/>
              <a:t>Negative</a:t>
            </a:r>
            <a:r>
              <a:rPr lang="nl-NL" sz="2000" dirty="0"/>
              <a:t> </a:t>
            </a:r>
            <a:r>
              <a:rPr lang="nl-NL" sz="2000" dirty="0" err="1"/>
              <a:t>binomial</a:t>
            </a:r>
            <a:endParaRPr lang="nl-NL" sz="1600" dirty="0"/>
          </a:p>
        </p:txBody>
      </p:sp>
    </p:spTree>
    <p:extLst>
      <p:ext uri="{BB962C8B-B14F-4D97-AF65-F5344CB8AC3E}">
        <p14:creationId xmlns:p14="http://schemas.microsoft.com/office/powerpoint/2010/main" val="145734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23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4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5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6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7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8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30" name="Rounded 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Afbeelding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753" y="736215"/>
            <a:ext cx="5144680" cy="514468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2812385" cy="1752599"/>
          </a:xfrm>
        </p:spPr>
        <p:txBody>
          <a:bodyPr>
            <a:normAutofit/>
          </a:bodyPr>
          <a:lstStyle/>
          <a:p>
            <a:r>
              <a:rPr lang="nl-NL" dirty="0" err="1"/>
              <a:t>EdgeR</a:t>
            </a:r>
            <a:endParaRPr lang="nl-NL" sz="32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4310" y="2666999"/>
            <a:ext cx="2812387" cy="3124201"/>
          </a:xfrm>
        </p:spPr>
        <p:txBody>
          <a:bodyPr>
            <a:normAutofit/>
          </a:bodyPr>
          <a:lstStyle/>
          <a:p>
            <a:r>
              <a:rPr lang="nl-NL" dirty="0" err="1" smtClean="0"/>
              <a:t>Normalized</a:t>
            </a:r>
            <a:endParaRPr lang="nl-NL" dirty="0" smtClean="0"/>
          </a:p>
          <a:p>
            <a:r>
              <a:rPr lang="nl-NL" dirty="0" err="1" smtClean="0"/>
              <a:t>Better</a:t>
            </a:r>
            <a:r>
              <a:rPr lang="nl-NL" dirty="0" smtClean="0"/>
              <a:t> </a:t>
            </a:r>
            <a:r>
              <a:rPr lang="nl-NL" dirty="0" err="1" smtClean="0"/>
              <a:t>differentiation</a:t>
            </a:r>
            <a:r>
              <a:rPr lang="nl-NL" dirty="0" smtClean="0"/>
              <a:t> </a:t>
            </a:r>
            <a:r>
              <a:rPr lang="nl-NL" dirty="0" err="1" smtClean="0"/>
              <a:t>for</a:t>
            </a:r>
            <a:r>
              <a:rPr lang="nl-NL" dirty="0" smtClean="0"/>
              <a:t> </a:t>
            </a:r>
            <a:r>
              <a:rPr lang="nl-NL" dirty="0" err="1" smtClean="0"/>
              <a:t>this</a:t>
            </a:r>
            <a:r>
              <a:rPr lang="nl-NL" dirty="0" smtClean="0"/>
              <a:t> dataset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77866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Tijdelijke aanduiding voor inhoud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76" b="33648"/>
          <a:stretch/>
        </p:blipFill>
        <p:spPr>
          <a:xfrm>
            <a:off x="5614907" y="1081548"/>
            <a:ext cx="6170748" cy="4709652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nl-NL" dirty="0" err="1"/>
              <a:t>EdgeR</a:t>
            </a:r>
            <a:endParaRPr lang="nl-NL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r>
              <a:rPr lang="en-US" dirty="0" smtClean="0"/>
              <a:t>Gene name</a:t>
            </a:r>
          </a:p>
          <a:p>
            <a:r>
              <a:rPr lang="en-US" dirty="0" smtClean="0"/>
              <a:t>Log Fold change</a:t>
            </a:r>
          </a:p>
          <a:p>
            <a:r>
              <a:rPr lang="en-US" dirty="0" err="1" smtClean="0"/>
              <a:t>LogCPM</a:t>
            </a:r>
            <a:endParaRPr lang="en-US" dirty="0" smtClean="0"/>
          </a:p>
          <a:p>
            <a:r>
              <a:rPr lang="en-US" dirty="0" smtClean="0"/>
              <a:t>P-value</a:t>
            </a:r>
          </a:p>
          <a:p>
            <a:r>
              <a:rPr lang="en-US" dirty="0" smtClean="0"/>
              <a:t>False discovery rate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9868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Info</a:t>
            </a:r>
          </a:p>
          <a:p>
            <a:r>
              <a:rPr lang="nl-NL" dirty="0" smtClean="0"/>
              <a:t>Data</a:t>
            </a:r>
          </a:p>
          <a:p>
            <a:r>
              <a:rPr lang="nl-NL" dirty="0" smtClean="0"/>
              <a:t>DESeq2</a:t>
            </a:r>
          </a:p>
          <a:p>
            <a:r>
              <a:rPr lang="nl-NL" dirty="0" err="1" smtClean="0"/>
              <a:t>EdgeR</a:t>
            </a:r>
            <a:endParaRPr lang="nl-NL" dirty="0" smtClean="0"/>
          </a:p>
          <a:p>
            <a:r>
              <a:rPr lang="nl-NL" b="1" dirty="0" smtClean="0"/>
              <a:t>Monocle2</a:t>
            </a:r>
          </a:p>
          <a:p>
            <a:r>
              <a:rPr lang="nl-NL" dirty="0" err="1" smtClean="0"/>
              <a:t>Comparison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09604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Monocle2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85750" lvl="1"/>
            <a:r>
              <a:rPr lang="nl-NL" sz="2600" dirty="0" err="1"/>
              <a:t>scRNA</a:t>
            </a:r>
            <a:endParaRPr lang="nl-NL" sz="2600" dirty="0"/>
          </a:p>
          <a:p>
            <a:pPr marL="285750" lvl="1"/>
            <a:r>
              <a:rPr lang="nl-NL" sz="2600" dirty="0" err="1"/>
              <a:t>Probability</a:t>
            </a:r>
            <a:r>
              <a:rPr lang="nl-NL" sz="2600" dirty="0"/>
              <a:t> </a:t>
            </a:r>
            <a:r>
              <a:rPr lang="nl-NL" sz="2600" dirty="0" err="1"/>
              <a:t>distribution</a:t>
            </a:r>
            <a:r>
              <a:rPr lang="nl-NL" sz="2600" dirty="0"/>
              <a:t> of </a:t>
            </a:r>
            <a:r>
              <a:rPr lang="nl-NL" sz="2600" dirty="0" err="1"/>
              <a:t>read</a:t>
            </a:r>
            <a:r>
              <a:rPr lang="nl-NL" sz="2600" dirty="0"/>
              <a:t> </a:t>
            </a:r>
            <a:r>
              <a:rPr lang="nl-NL" sz="2600" dirty="0" err="1"/>
              <a:t>counts</a:t>
            </a:r>
            <a:r>
              <a:rPr lang="nl-NL" sz="2600" dirty="0"/>
              <a:t> per feature</a:t>
            </a:r>
          </a:p>
          <a:p>
            <a:pPr marL="742950" lvl="2"/>
            <a:r>
              <a:rPr lang="nl-NL" sz="2100" dirty="0" err="1"/>
              <a:t>Negative</a:t>
            </a:r>
            <a:r>
              <a:rPr lang="nl-NL" sz="2100" dirty="0"/>
              <a:t> </a:t>
            </a:r>
            <a:r>
              <a:rPr lang="nl-NL" sz="2100" dirty="0" err="1" smtClean="0"/>
              <a:t>binomial</a:t>
            </a:r>
            <a:endParaRPr lang="nl-NL" sz="2100" dirty="0"/>
          </a:p>
          <a:p>
            <a:pPr marL="285750" lvl="1"/>
            <a:r>
              <a:rPr lang="nl-NL" sz="2600" dirty="0"/>
              <a:t>R </a:t>
            </a:r>
            <a:r>
              <a:rPr lang="nl-NL" sz="2600" dirty="0" err="1"/>
              <a:t>version</a:t>
            </a:r>
            <a:r>
              <a:rPr lang="nl-NL" sz="2600" dirty="0"/>
              <a:t> 3.3.2</a:t>
            </a:r>
          </a:p>
          <a:p>
            <a:pPr marL="285750" lvl="1"/>
            <a:r>
              <a:rPr lang="nl-NL" sz="2600" dirty="0"/>
              <a:t>Options:</a:t>
            </a:r>
          </a:p>
          <a:p>
            <a:pPr lvl="1"/>
            <a:r>
              <a:rPr lang="nl-NL" dirty="0" smtClean="0"/>
              <a:t>Single-</a:t>
            </a:r>
            <a:r>
              <a:rPr lang="nl-NL" dirty="0" err="1" smtClean="0"/>
              <a:t>cell</a:t>
            </a:r>
            <a:r>
              <a:rPr lang="nl-NL" dirty="0" smtClean="0"/>
              <a:t> </a:t>
            </a:r>
            <a:r>
              <a:rPr lang="nl-NL" dirty="0" err="1" smtClean="0"/>
              <a:t>trajectory</a:t>
            </a:r>
            <a:endParaRPr lang="nl-NL" dirty="0" smtClean="0"/>
          </a:p>
          <a:p>
            <a:pPr lvl="1"/>
            <a:r>
              <a:rPr lang="nl-NL" dirty="0" smtClean="0"/>
              <a:t>Clustering</a:t>
            </a:r>
          </a:p>
          <a:p>
            <a:pPr lvl="1"/>
            <a:r>
              <a:rPr lang="nl-NL" dirty="0" err="1" smtClean="0"/>
              <a:t>Differential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endParaRPr lang="nl-NL" dirty="0" smtClean="0"/>
          </a:p>
        </p:txBody>
      </p:sp>
    </p:spTree>
    <p:extLst>
      <p:ext uri="{BB962C8B-B14F-4D97-AF65-F5344CB8AC3E}">
        <p14:creationId xmlns:p14="http://schemas.microsoft.com/office/powerpoint/2010/main" val="82660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21"/>
          <a:stretch/>
        </p:blipFill>
        <p:spPr>
          <a:xfrm>
            <a:off x="6322742" y="526878"/>
            <a:ext cx="4542471" cy="56288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1" y="1081548"/>
            <a:ext cx="3333495" cy="1504335"/>
          </a:xfrm>
        </p:spPr>
        <p:txBody>
          <a:bodyPr>
            <a:normAutofit/>
          </a:bodyPr>
          <a:lstStyle/>
          <a:p>
            <a:r>
              <a:rPr lang="nl-NL" dirty="0"/>
              <a:t>Monocle2 </a:t>
            </a:r>
            <a:endParaRPr lang="nl-NL" sz="240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4311" y="2666999"/>
            <a:ext cx="3333496" cy="3124201"/>
          </a:xfrm>
        </p:spPr>
        <p:txBody>
          <a:bodyPr anchor="t">
            <a:normAutofit/>
          </a:bodyPr>
          <a:lstStyle/>
          <a:p>
            <a:r>
              <a:rPr lang="nl-NL" sz="2000" dirty="0" smtClean="0"/>
              <a:t>Gene name</a:t>
            </a:r>
          </a:p>
          <a:p>
            <a:r>
              <a:rPr lang="nl-NL" sz="2000" dirty="0" smtClean="0"/>
              <a:t>No </a:t>
            </a:r>
            <a:r>
              <a:rPr lang="nl-NL" sz="2000" dirty="0"/>
              <a:t>log </a:t>
            </a:r>
            <a:r>
              <a:rPr lang="nl-NL" sz="2000" dirty="0" err="1"/>
              <a:t>Fold</a:t>
            </a:r>
            <a:r>
              <a:rPr lang="nl-NL" sz="2000" dirty="0"/>
              <a:t> change</a:t>
            </a:r>
          </a:p>
          <a:p>
            <a:r>
              <a:rPr lang="nl-NL" sz="2000" dirty="0" err="1"/>
              <a:t>Sorting</a:t>
            </a:r>
            <a:r>
              <a:rPr lang="nl-NL" sz="2000" dirty="0"/>
              <a:t> on </a:t>
            </a:r>
            <a:r>
              <a:rPr lang="nl-NL" sz="2000" dirty="0" smtClean="0"/>
              <a:t>p-</a:t>
            </a:r>
            <a:r>
              <a:rPr lang="nl-NL" sz="2000" dirty="0" err="1" smtClean="0"/>
              <a:t>value</a:t>
            </a:r>
            <a:endParaRPr lang="nl-NL" sz="2000" dirty="0" smtClean="0"/>
          </a:p>
          <a:p>
            <a:r>
              <a:rPr lang="nl-NL" sz="2000" dirty="0" err="1" smtClean="0"/>
              <a:t>Qvalue</a:t>
            </a:r>
            <a:r>
              <a:rPr lang="nl-NL" sz="2000" dirty="0" smtClean="0"/>
              <a:t> </a:t>
            </a:r>
            <a:r>
              <a:rPr lang="nl-NL" sz="2000" dirty="0" err="1" smtClean="0"/>
              <a:t>lower</a:t>
            </a:r>
            <a:r>
              <a:rPr lang="nl-NL" sz="2000" dirty="0" smtClean="0"/>
              <a:t> </a:t>
            </a:r>
            <a:r>
              <a:rPr lang="nl-NL" sz="2000" dirty="0" err="1" smtClean="0"/>
              <a:t>than</a:t>
            </a:r>
            <a:r>
              <a:rPr lang="nl-NL" sz="2000" dirty="0" smtClean="0"/>
              <a:t> 0,10</a:t>
            </a:r>
            <a:endParaRPr lang="nl-NL" sz="2000" dirty="0"/>
          </a:p>
          <a:p>
            <a:r>
              <a:rPr lang="nl-NL" sz="2000" dirty="0"/>
              <a:t>Filtering (</a:t>
            </a:r>
            <a:r>
              <a:rPr lang="nl-NL" sz="2000" dirty="0" err="1"/>
              <a:t>expression</a:t>
            </a:r>
            <a:r>
              <a:rPr lang="nl-NL" sz="2000" dirty="0"/>
              <a:t> on multiple </a:t>
            </a:r>
            <a:r>
              <a:rPr lang="nl-NL" sz="2000" dirty="0" err="1"/>
              <a:t>cells</a:t>
            </a:r>
            <a:r>
              <a:rPr lang="nl-NL" sz="20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18718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b="1" dirty="0" smtClean="0"/>
              <a:t>Info</a:t>
            </a:r>
          </a:p>
          <a:p>
            <a:r>
              <a:rPr lang="nl-NL" dirty="0" smtClean="0"/>
              <a:t>Data</a:t>
            </a:r>
          </a:p>
          <a:p>
            <a:r>
              <a:rPr lang="nl-NL" dirty="0" smtClean="0"/>
              <a:t>DESeq2</a:t>
            </a:r>
          </a:p>
          <a:p>
            <a:r>
              <a:rPr lang="nl-NL" dirty="0" err="1" smtClean="0"/>
              <a:t>EdgeR</a:t>
            </a:r>
            <a:endParaRPr lang="nl-NL" dirty="0" smtClean="0"/>
          </a:p>
          <a:p>
            <a:r>
              <a:rPr lang="nl-NL" dirty="0" smtClean="0"/>
              <a:t>Monocle2</a:t>
            </a:r>
          </a:p>
          <a:p>
            <a:r>
              <a:rPr lang="nl-NL" dirty="0" err="1" smtClean="0"/>
              <a:t>Comparison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828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Info</a:t>
            </a:r>
          </a:p>
          <a:p>
            <a:r>
              <a:rPr lang="nl-NL" dirty="0" smtClean="0"/>
              <a:t>Data</a:t>
            </a:r>
          </a:p>
          <a:p>
            <a:r>
              <a:rPr lang="nl-NL" dirty="0" smtClean="0"/>
              <a:t>DESeq2</a:t>
            </a:r>
          </a:p>
          <a:p>
            <a:r>
              <a:rPr lang="nl-NL" dirty="0" err="1" smtClean="0"/>
              <a:t>EdgeR</a:t>
            </a:r>
            <a:endParaRPr lang="nl-NL" dirty="0" smtClean="0"/>
          </a:p>
          <a:p>
            <a:r>
              <a:rPr lang="nl-NL" dirty="0" smtClean="0"/>
              <a:t>Monocle2</a:t>
            </a:r>
          </a:p>
          <a:p>
            <a:r>
              <a:rPr lang="nl-NL" b="1" dirty="0" err="1" smtClean="0"/>
              <a:t>Comparison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213162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Comparison</a:t>
            </a:r>
            <a:r>
              <a:rPr lang="nl-NL" dirty="0" smtClean="0"/>
              <a:t> </a:t>
            </a:r>
            <a:r>
              <a:rPr lang="nl-NL" dirty="0" err="1" smtClean="0"/>
              <a:t>differential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endParaRPr lang="nl-NL" dirty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1451105211"/>
              </p:ext>
            </p:extLst>
          </p:nvPr>
        </p:nvGraphicFramePr>
        <p:xfrm>
          <a:off x="7191527" y="1671945"/>
          <a:ext cx="4320000" cy="288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390439949"/>
              </p:ext>
            </p:extLst>
          </p:nvPr>
        </p:nvGraphicFramePr>
        <p:xfrm>
          <a:off x="2422964" y="1753543"/>
          <a:ext cx="4320000" cy="288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57405919"/>
              </p:ext>
            </p:extLst>
          </p:nvPr>
        </p:nvGraphicFramePr>
        <p:xfrm>
          <a:off x="7183024" y="3978000"/>
          <a:ext cx="4320000" cy="288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val="1371538667"/>
              </p:ext>
            </p:extLst>
          </p:nvPr>
        </p:nvGraphicFramePr>
        <p:xfrm>
          <a:off x="2422964" y="3978000"/>
          <a:ext cx="4320000" cy="2880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982930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Personal: monocle2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algn="ctr"/>
            <a:r>
              <a:rPr lang="nl-NL" dirty="0" smtClean="0"/>
              <a:t>Pro</a:t>
            </a:r>
          </a:p>
          <a:p>
            <a:r>
              <a:rPr lang="nl-NL" dirty="0" smtClean="0"/>
              <a:t>More </a:t>
            </a:r>
            <a:r>
              <a:rPr lang="nl-NL" dirty="0" err="1" smtClean="0"/>
              <a:t>possibilities</a:t>
            </a:r>
            <a:endParaRPr lang="nl-NL" dirty="0" smtClean="0"/>
          </a:p>
          <a:p>
            <a:r>
              <a:rPr lang="nl-NL" dirty="0" err="1" smtClean="0"/>
              <a:t>Good</a:t>
            </a:r>
            <a:r>
              <a:rPr lang="nl-NL" dirty="0" smtClean="0"/>
              <a:t> filter</a:t>
            </a:r>
          </a:p>
          <a:p>
            <a:r>
              <a:rPr lang="nl-NL" dirty="0" err="1" smtClean="0"/>
              <a:t>Used</a:t>
            </a:r>
            <a:r>
              <a:rPr lang="nl-NL" dirty="0" smtClean="0"/>
              <a:t> in multiple single </a:t>
            </a:r>
            <a:r>
              <a:rPr lang="nl-NL" dirty="0" err="1" smtClean="0"/>
              <a:t>cell</a:t>
            </a:r>
            <a:r>
              <a:rPr lang="nl-NL" dirty="0" smtClean="0"/>
              <a:t> analysis</a:t>
            </a:r>
          </a:p>
          <a:p>
            <a:endParaRPr lang="nl-NL" dirty="0"/>
          </a:p>
          <a:p>
            <a:endParaRPr lang="nl-NL" dirty="0" smtClean="0"/>
          </a:p>
          <a:p>
            <a:pPr algn="ctr"/>
            <a:r>
              <a:rPr lang="nl-NL" dirty="0" smtClean="0"/>
              <a:t>Con</a:t>
            </a:r>
          </a:p>
          <a:p>
            <a:r>
              <a:rPr lang="nl-NL" dirty="0" smtClean="0"/>
              <a:t>No log </a:t>
            </a:r>
            <a:r>
              <a:rPr lang="nl-NL" dirty="0" err="1" smtClean="0"/>
              <a:t>fold</a:t>
            </a:r>
            <a:r>
              <a:rPr lang="nl-NL" dirty="0" smtClean="0"/>
              <a:t> change</a:t>
            </a:r>
          </a:p>
        </p:txBody>
      </p:sp>
    </p:spTree>
    <p:extLst>
      <p:ext uri="{BB962C8B-B14F-4D97-AF65-F5344CB8AC3E}">
        <p14:creationId xmlns:p14="http://schemas.microsoft.com/office/powerpoint/2010/main" val="1066325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Work</a:t>
            </a:r>
            <a:r>
              <a:rPr lang="nl-NL" dirty="0" smtClean="0"/>
              <a:t> in </a:t>
            </a:r>
            <a:r>
              <a:rPr lang="nl-NL" dirty="0" err="1" smtClean="0"/>
              <a:t>progress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Implementing</a:t>
            </a:r>
            <a:r>
              <a:rPr lang="nl-NL" dirty="0" smtClean="0"/>
              <a:t> a </a:t>
            </a:r>
            <a:r>
              <a:rPr lang="nl-NL" dirty="0" err="1" smtClean="0"/>
              <a:t>scRNA</a:t>
            </a:r>
            <a:r>
              <a:rPr lang="nl-NL" dirty="0" smtClean="0"/>
              <a:t> </a:t>
            </a:r>
            <a:r>
              <a:rPr lang="nl-NL" dirty="0" err="1" smtClean="0"/>
              <a:t>analysing</a:t>
            </a:r>
            <a:r>
              <a:rPr lang="nl-NL" dirty="0" smtClean="0"/>
              <a:t> tool in a pipeline </a:t>
            </a:r>
            <a:r>
              <a:rPr lang="nl-NL" dirty="0" err="1" smtClean="0"/>
              <a:t>working</a:t>
            </a:r>
            <a:r>
              <a:rPr lang="nl-NL" dirty="0" smtClean="0"/>
              <a:t> </a:t>
            </a:r>
            <a:r>
              <a:rPr lang="nl-NL" dirty="0" err="1" smtClean="0"/>
              <a:t>with</a:t>
            </a:r>
            <a:r>
              <a:rPr lang="nl-NL" dirty="0" smtClean="0"/>
              <a:t> </a:t>
            </a:r>
            <a:r>
              <a:rPr lang="nl-NL" dirty="0" err="1" smtClean="0"/>
              <a:t>the</a:t>
            </a:r>
            <a:r>
              <a:rPr lang="nl-NL" dirty="0" smtClean="0"/>
              <a:t> HPC</a:t>
            </a:r>
          </a:p>
          <a:p>
            <a:r>
              <a:rPr lang="nl-NL" dirty="0" err="1" smtClean="0"/>
              <a:t>Pika</a:t>
            </a:r>
            <a:r>
              <a:rPr lang="nl-NL" dirty="0" smtClean="0"/>
              <a:t> 16.08</a:t>
            </a:r>
          </a:p>
          <a:p>
            <a:pPr lvl="1"/>
            <a:r>
              <a:rPr lang="nl-NL" dirty="0" smtClean="0"/>
              <a:t>Debugging</a:t>
            </a:r>
          </a:p>
          <a:p>
            <a:pPr lvl="1"/>
            <a:r>
              <a:rPr lang="nl-NL" dirty="0" err="1" smtClean="0"/>
              <a:t>Testing</a:t>
            </a:r>
            <a:r>
              <a:rPr lang="nl-NL" dirty="0" smtClean="0"/>
              <a:t>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84405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Any</a:t>
            </a:r>
            <a:r>
              <a:rPr lang="nl-NL" dirty="0" smtClean="0"/>
              <a:t> </a:t>
            </a:r>
            <a:r>
              <a:rPr lang="nl-NL" dirty="0" err="1" smtClean="0"/>
              <a:t>questions</a:t>
            </a:r>
            <a:r>
              <a:rPr lang="nl-NL" dirty="0" smtClean="0"/>
              <a:t>?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260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Bulk RNA versus single-</a:t>
            </a:r>
            <a:r>
              <a:rPr lang="nl-NL" dirty="0" err="1" smtClean="0"/>
              <a:t>cell</a:t>
            </a:r>
            <a:r>
              <a:rPr lang="nl-NL" dirty="0" smtClean="0"/>
              <a:t> RNA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endParaRPr lang="nl-NL" dirty="0" smtClean="0"/>
          </a:p>
          <a:p>
            <a:r>
              <a:rPr lang="nl-NL" dirty="0" err="1" smtClean="0"/>
              <a:t>Partial</a:t>
            </a:r>
            <a:r>
              <a:rPr lang="nl-NL" dirty="0" smtClean="0"/>
              <a:t> info </a:t>
            </a:r>
            <a:r>
              <a:rPr lang="nl-NL" dirty="0" err="1" smtClean="0"/>
              <a:t>molecular</a:t>
            </a:r>
            <a:r>
              <a:rPr lang="nl-NL" dirty="0" smtClean="0"/>
              <a:t> state</a:t>
            </a:r>
          </a:p>
          <a:p>
            <a:r>
              <a:rPr lang="nl-NL" dirty="0" err="1" smtClean="0"/>
              <a:t>Average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endParaRPr lang="nl-NL" dirty="0" smtClean="0"/>
          </a:p>
          <a:p>
            <a:endParaRPr lang="nl-NL" dirty="0"/>
          </a:p>
          <a:p>
            <a:endParaRPr lang="nl-NL" dirty="0" smtClean="0"/>
          </a:p>
          <a:p>
            <a:endParaRPr lang="nl-NL" dirty="0"/>
          </a:p>
          <a:p>
            <a:endParaRPr lang="nl-NL" dirty="0" smtClean="0"/>
          </a:p>
          <a:p>
            <a:r>
              <a:rPr lang="nl-NL" dirty="0" err="1" smtClean="0"/>
              <a:t>Expression</a:t>
            </a:r>
            <a:r>
              <a:rPr lang="nl-NL" dirty="0" smtClean="0"/>
              <a:t> profile </a:t>
            </a:r>
            <a:r>
              <a:rPr lang="nl-NL" dirty="0" err="1" smtClean="0"/>
              <a:t>individual</a:t>
            </a:r>
            <a:r>
              <a:rPr lang="nl-NL" dirty="0" smtClean="0"/>
              <a:t> </a:t>
            </a:r>
            <a:r>
              <a:rPr lang="nl-NL" dirty="0" err="1" smtClean="0"/>
              <a:t>cells</a:t>
            </a:r>
            <a:endParaRPr lang="nl-NL" dirty="0" smtClean="0"/>
          </a:p>
          <a:p>
            <a:r>
              <a:rPr lang="nl-NL" dirty="0" smtClean="0"/>
              <a:t>Gene clustering analysis</a:t>
            </a:r>
          </a:p>
        </p:txBody>
      </p:sp>
    </p:spTree>
    <p:extLst>
      <p:ext uri="{BB962C8B-B14F-4D97-AF65-F5344CB8AC3E}">
        <p14:creationId xmlns:p14="http://schemas.microsoft.com/office/powerpoint/2010/main" val="1343763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Info</a:t>
            </a:r>
          </a:p>
          <a:p>
            <a:r>
              <a:rPr lang="nl-NL" b="1" dirty="0" smtClean="0"/>
              <a:t>Data</a:t>
            </a:r>
          </a:p>
          <a:p>
            <a:r>
              <a:rPr lang="nl-NL" dirty="0" smtClean="0"/>
              <a:t>DESeq2</a:t>
            </a:r>
          </a:p>
          <a:p>
            <a:r>
              <a:rPr lang="nl-NL" dirty="0" err="1" smtClean="0"/>
              <a:t>EdgeR</a:t>
            </a:r>
            <a:endParaRPr lang="nl-NL" dirty="0" smtClean="0"/>
          </a:p>
          <a:p>
            <a:r>
              <a:rPr lang="nl-NL" dirty="0" smtClean="0"/>
              <a:t>Monocle2</a:t>
            </a:r>
          </a:p>
          <a:p>
            <a:r>
              <a:rPr lang="nl-NL" dirty="0" err="1" smtClean="0"/>
              <a:t>Comparison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8526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Public dataset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l-NL" dirty="0" err="1" smtClean="0"/>
              <a:t>scRNA</a:t>
            </a:r>
            <a:r>
              <a:rPr lang="nl-NL" dirty="0" smtClean="0"/>
              <a:t> </a:t>
            </a:r>
            <a:r>
              <a:rPr lang="nl-NL" dirty="0" err="1" smtClean="0"/>
              <a:t>seq</a:t>
            </a:r>
            <a:r>
              <a:rPr lang="nl-NL" dirty="0" smtClean="0"/>
              <a:t> </a:t>
            </a:r>
          </a:p>
          <a:p>
            <a:r>
              <a:rPr lang="nl-NL" dirty="0" smtClean="0"/>
              <a:t>SMART-SEQ2</a:t>
            </a:r>
          </a:p>
          <a:p>
            <a:r>
              <a:rPr lang="nl-NL" dirty="0" smtClean="0"/>
              <a:t>Homo Sapiens</a:t>
            </a:r>
          </a:p>
          <a:p>
            <a:r>
              <a:rPr lang="nl-NL" dirty="0"/>
              <a:t>Single-</a:t>
            </a:r>
            <a:r>
              <a:rPr lang="nl-NL" dirty="0" err="1"/>
              <a:t>Cell</a:t>
            </a:r>
            <a:r>
              <a:rPr lang="nl-NL" dirty="0"/>
              <a:t> </a:t>
            </a:r>
            <a:r>
              <a:rPr lang="nl-NL" dirty="0" err="1"/>
              <a:t>Transcriptome</a:t>
            </a:r>
            <a:r>
              <a:rPr lang="nl-NL" dirty="0"/>
              <a:t> </a:t>
            </a:r>
            <a:r>
              <a:rPr lang="nl-NL" dirty="0" err="1"/>
              <a:t>Profiling</a:t>
            </a:r>
            <a:r>
              <a:rPr lang="nl-NL" dirty="0"/>
              <a:t> of Human </a:t>
            </a:r>
            <a:r>
              <a:rPr lang="nl-NL" dirty="0" err="1"/>
              <a:t>Pancreatic</a:t>
            </a:r>
            <a:r>
              <a:rPr lang="nl-NL" dirty="0"/>
              <a:t> </a:t>
            </a:r>
            <a:r>
              <a:rPr lang="nl-NL" dirty="0" err="1"/>
              <a:t>Islets</a:t>
            </a:r>
            <a:r>
              <a:rPr lang="nl-NL" dirty="0"/>
              <a:t> in Health </a:t>
            </a:r>
            <a:r>
              <a:rPr lang="nl-NL" dirty="0" err="1"/>
              <a:t>and</a:t>
            </a:r>
            <a:r>
              <a:rPr lang="nl-NL" dirty="0"/>
              <a:t> Type 2 </a:t>
            </a:r>
            <a:r>
              <a:rPr lang="nl-NL" dirty="0" smtClean="0"/>
              <a:t>Diabetes</a:t>
            </a:r>
          </a:p>
          <a:p>
            <a:r>
              <a:rPr lang="nl-NL" dirty="0" err="1" smtClean="0"/>
              <a:t>Segerstolpe</a:t>
            </a:r>
            <a:r>
              <a:rPr lang="nl-NL" dirty="0" smtClean="0"/>
              <a:t> et al.</a:t>
            </a:r>
          </a:p>
        </p:txBody>
      </p:sp>
    </p:spTree>
    <p:extLst>
      <p:ext uri="{BB962C8B-B14F-4D97-AF65-F5344CB8AC3E}">
        <p14:creationId xmlns:p14="http://schemas.microsoft.com/office/powerpoint/2010/main" val="1077799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0" name="Freeform 6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1" name="Freeform 7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2" name="Freeform 8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3" name="Freeform 9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4" name="Freeform 10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5" name="Freeform 11"/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17" name="Rounded 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648931"/>
            <a:ext cx="5407023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" t="431" r="2308" b="-431"/>
          <a:stretch/>
        </p:blipFill>
        <p:spPr>
          <a:xfrm>
            <a:off x="6178230" y="648931"/>
            <a:ext cx="5242561" cy="548245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4278928" cy="1752599"/>
          </a:xfrm>
        </p:spPr>
        <p:txBody>
          <a:bodyPr>
            <a:normAutofit/>
          </a:bodyPr>
          <a:lstStyle/>
          <a:p>
            <a:r>
              <a:rPr lang="nl-NL" dirty="0"/>
              <a:t>Data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484310" y="2666999"/>
            <a:ext cx="4278929" cy="3124201"/>
          </a:xfrm>
        </p:spPr>
        <p:txBody>
          <a:bodyPr>
            <a:normAutofit/>
          </a:bodyPr>
          <a:lstStyle/>
          <a:p>
            <a:r>
              <a:rPr lang="nl-NL" dirty="0"/>
              <a:t>2 </a:t>
            </a:r>
            <a:r>
              <a:rPr lang="nl-NL" dirty="0" err="1" smtClean="0"/>
              <a:t>conditions</a:t>
            </a:r>
            <a:endParaRPr lang="nl-NL" dirty="0" smtClean="0"/>
          </a:p>
          <a:p>
            <a:pPr lvl="1"/>
            <a:r>
              <a:rPr lang="nl-NL" dirty="0" err="1" smtClean="0"/>
              <a:t>Healthy</a:t>
            </a:r>
            <a:endParaRPr lang="nl-NL" dirty="0" smtClean="0"/>
          </a:p>
          <a:p>
            <a:pPr lvl="1"/>
            <a:r>
              <a:rPr lang="nl-NL" dirty="0" smtClean="0"/>
              <a:t>Type 2 diabetes</a:t>
            </a:r>
          </a:p>
          <a:p>
            <a:r>
              <a:rPr lang="nl-NL" dirty="0" smtClean="0"/>
              <a:t>5 </a:t>
            </a:r>
            <a:r>
              <a:rPr lang="nl-NL" dirty="0"/>
              <a:t>- 6 </a:t>
            </a:r>
            <a:r>
              <a:rPr lang="nl-NL" dirty="0" err="1"/>
              <a:t>fastq</a:t>
            </a:r>
            <a:r>
              <a:rPr lang="nl-NL" dirty="0"/>
              <a:t> files per </a:t>
            </a:r>
            <a:r>
              <a:rPr lang="nl-NL" dirty="0" err="1" smtClean="0"/>
              <a:t>condition</a:t>
            </a:r>
            <a:endParaRPr lang="nl-NL" dirty="0" smtClean="0"/>
          </a:p>
          <a:p>
            <a:r>
              <a:rPr lang="nl-NL" dirty="0" smtClean="0"/>
              <a:t>2-10 </a:t>
            </a:r>
            <a:r>
              <a:rPr lang="nl-NL" dirty="0" err="1"/>
              <a:t>million</a:t>
            </a:r>
            <a:r>
              <a:rPr lang="nl-NL" dirty="0"/>
              <a:t> </a:t>
            </a:r>
            <a:r>
              <a:rPr lang="nl-NL" dirty="0" err="1" smtClean="0"/>
              <a:t>reads</a:t>
            </a:r>
            <a:endParaRPr lang="nl-NL" dirty="0" smtClean="0"/>
          </a:p>
          <a:p>
            <a:r>
              <a:rPr lang="nl-NL" dirty="0" smtClean="0"/>
              <a:t>4 single </a:t>
            </a:r>
            <a:r>
              <a:rPr lang="nl-NL" dirty="0" err="1" smtClean="0"/>
              <a:t>cell</a:t>
            </a:r>
            <a:r>
              <a:rPr lang="nl-NL" dirty="0" smtClean="0"/>
              <a:t> </a:t>
            </a:r>
            <a:r>
              <a:rPr lang="nl-NL" dirty="0" err="1" smtClean="0"/>
              <a:t>groups</a:t>
            </a:r>
            <a:endParaRPr lang="nl-NL" dirty="0" smtClean="0"/>
          </a:p>
          <a:p>
            <a:endParaRPr lang="nl-NL" dirty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74538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Workflow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nl-NL" dirty="0" err="1" smtClean="0"/>
              <a:t>Mapping</a:t>
            </a:r>
            <a:r>
              <a:rPr lang="nl-NL" dirty="0" smtClean="0"/>
              <a:t> </a:t>
            </a:r>
          </a:p>
          <a:p>
            <a:pPr lvl="1"/>
            <a:r>
              <a:rPr lang="nl-NL" dirty="0" smtClean="0"/>
              <a:t>STAR</a:t>
            </a:r>
          </a:p>
          <a:p>
            <a:r>
              <a:rPr lang="nl-NL" dirty="0" err="1" smtClean="0"/>
              <a:t>Quantification</a:t>
            </a:r>
            <a:endParaRPr lang="nl-NL" dirty="0" smtClean="0"/>
          </a:p>
          <a:p>
            <a:pPr lvl="1"/>
            <a:r>
              <a:rPr lang="nl-NL" dirty="0" err="1" smtClean="0"/>
              <a:t>HTSeq-Count</a:t>
            </a:r>
            <a:endParaRPr lang="nl-NL" dirty="0" smtClean="0"/>
          </a:p>
          <a:p>
            <a:r>
              <a:rPr lang="nl-NL" dirty="0" err="1" smtClean="0"/>
              <a:t>Differential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r>
              <a:rPr lang="nl-NL" dirty="0" smtClean="0"/>
              <a:t> analysis</a:t>
            </a:r>
          </a:p>
          <a:p>
            <a:pPr lvl="1"/>
            <a:r>
              <a:rPr lang="nl-NL" dirty="0" smtClean="0"/>
              <a:t>DESeq2</a:t>
            </a:r>
          </a:p>
          <a:p>
            <a:pPr lvl="1"/>
            <a:r>
              <a:rPr lang="nl-NL" dirty="0" err="1" smtClean="0"/>
              <a:t>EdgeR</a:t>
            </a:r>
            <a:endParaRPr lang="nl-NL" dirty="0" smtClean="0"/>
          </a:p>
          <a:p>
            <a:pPr lvl="1"/>
            <a:r>
              <a:rPr lang="nl-NL" dirty="0" smtClean="0"/>
              <a:t>Monocle2</a:t>
            </a:r>
          </a:p>
          <a:p>
            <a:pPr lvl="1"/>
            <a:endParaRPr lang="nl-NL" dirty="0" smtClean="0"/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19549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 smtClean="0"/>
              <a:t>Differential</a:t>
            </a:r>
            <a:r>
              <a:rPr lang="nl-NL" dirty="0" smtClean="0"/>
              <a:t> </a:t>
            </a:r>
            <a:r>
              <a:rPr lang="nl-NL" dirty="0" err="1" smtClean="0"/>
              <a:t>expression</a:t>
            </a:r>
            <a:r>
              <a:rPr lang="nl-NL" dirty="0" smtClean="0"/>
              <a:t> tools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err="1" smtClean="0"/>
              <a:t>Bioconductor</a:t>
            </a:r>
            <a:r>
              <a:rPr lang="nl-NL" dirty="0" smtClean="0"/>
              <a:t> packages:</a:t>
            </a:r>
          </a:p>
          <a:p>
            <a:pPr lvl="1"/>
            <a:r>
              <a:rPr lang="nl-NL" dirty="0" smtClean="0"/>
              <a:t>DESeq2</a:t>
            </a:r>
          </a:p>
          <a:p>
            <a:pPr lvl="1"/>
            <a:r>
              <a:rPr lang="nl-NL" dirty="0" err="1" smtClean="0"/>
              <a:t>EdgeR</a:t>
            </a:r>
            <a:endParaRPr lang="nl-NL" dirty="0" smtClean="0"/>
          </a:p>
          <a:p>
            <a:pPr lvl="1"/>
            <a:r>
              <a:rPr lang="nl-NL" dirty="0" smtClean="0"/>
              <a:t>Monocle2</a:t>
            </a: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041" y="3555807"/>
            <a:ext cx="4754982" cy="1369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750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Summary </a:t>
            </a:r>
            <a:endParaRPr lang="nl-NL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 smtClean="0"/>
              <a:t>Info</a:t>
            </a:r>
          </a:p>
          <a:p>
            <a:r>
              <a:rPr lang="nl-NL" dirty="0" smtClean="0"/>
              <a:t>Data</a:t>
            </a:r>
          </a:p>
          <a:p>
            <a:r>
              <a:rPr lang="nl-NL" b="1" dirty="0" smtClean="0"/>
              <a:t>DESeq2</a:t>
            </a:r>
          </a:p>
          <a:p>
            <a:r>
              <a:rPr lang="nl-NL" dirty="0" err="1" smtClean="0"/>
              <a:t>EdgeR</a:t>
            </a:r>
            <a:endParaRPr lang="nl-NL" dirty="0" smtClean="0"/>
          </a:p>
          <a:p>
            <a:r>
              <a:rPr lang="nl-NL" dirty="0" smtClean="0"/>
              <a:t>Monocle2</a:t>
            </a:r>
          </a:p>
          <a:p>
            <a:r>
              <a:rPr lang="nl-NL" dirty="0" err="1" smtClean="0"/>
              <a:t>Comparison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030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2002</TotalTime>
  <Words>1284</Words>
  <Application>Microsoft Macintosh PowerPoint</Application>
  <PresentationFormat>Breedbeeld</PresentationFormat>
  <Paragraphs>194</Paragraphs>
  <Slides>24</Slides>
  <Notes>15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24</vt:i4>
      </vt:variant>
    </vt:vector>
  </HeadingPairs>
  <TitlesOfParts>
    <vt:vector size="29" baseType="lpstr">
      <vt:lpstr>Arial</vt:lpstr>
      <vt:lpstr>Calibri</vt:lpstr>
      <vt:lpstr>Corbel</vt:lpstr>
      <vt:lpstr>Mangal</vt:lpstr>
      <vt:lpstr>Parallax</vt:lpstr>
      <vt:lpstr>scRNA seq data analysing tools</vt:lpstr>
      <vt:lpstr>Summary </vt:lpstr>
      <vt:lpstr>Bulk RNA versus single-cell RNA</vt:lpstr>
      <vt:lpstr>Summary </vt:lpstr>
      <vt:lpstr>Public dataset</vt:lpstr>
      <vt:lpstr>Data</vt:lpstr>
      <vt:lpstr>Workflow</vt:lpstr>
      <vt:lpstr>Differential expression tools</vt:lpstr>
      <vt:lpstr>Summary </vt:lpstr>
      <vt:lpstr>DESeq2</vt:lpstr>
      <vt:lpstr>DESeq2</vt:lpstr>
      <vt:lpstr>DESeq2</vt:lpstr>
      <vt:lpstr>Summary </vt:lpstr>
      <vt:lpstr>EdgeR</vt:lpstr>
      <vt:lpstr>EdgeR</vt:lpstr>
      <vt:lpstr>EdgeR</vt:lpstr>
      <vt:lpstr>Summary </vt:lpstr>
      <vt:lpstr>Monocle2</vt:lpstr>
      <vt:lpstr>Monocle2 </vt:lpstr>
      <vt:lpstr>Summary </vt:lpstr>
      <vt:lpstr>Comparison differential expression</vt:lpstr>
      <vt:lpstr>Personal: monocle2</vt:lpstr>
      <vt:lpstr>Work in progress</vt:lpstr>
      <vt:lpstr>Any questions?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scRNA seq data analysing tools</dc:title>
  <dc:creator>Niels Vanneste</dc:creator>
  <cp:lastModifiedBy>Niels Vanneste</cp:lastModifiedBy>
  <cp:revision>49</cp:revision>
  <dcterms:created xsi:type="dcterms:W3CDTF">2017-05-15T16:46:26Z</dcterms:created>
  <dcterms:modified xsi:type="dcterms:W3CDTF">2017-05-31T13:45:15Z</dcterms:modified>
</cp:coreProperties>
</file>

<file path=docProps/thumbnail.jpeg>
</file>